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431" r:id="rId2"/>
    <p:sldId id="432" r:id="rId3"/>
    <p:sldId id="433" r:id="rId4"/>
    <p:sldId id="279" r:id="rId5"/>
    <p:sldId id="434" r:id="rId6"/>
    <p:sldId id="435" r:id="rId7"/>
    <p:sldId id="436" r:id="rId8"/>
    <p:sldId id="437" r:id="rId9"/>
    <p:sldId id="438" r:id="rId10"/>
    <p:sldId id="439" r:id="rId11"/>
    <p:sldId id="440" r:id="rId12"/>
    <p:sldId id="441" r:id="rId13"/>
    <p:sldId id="270" r:id="rId14"/>
    <p:sldId id="444" r:id="rId15"/>
    <p:sldId id="445" r:id="rId16"/>
    <p:sldId id="446" r:id="rId17"/>
    <p:sldId id="447" r:id="rId18"/>
    <p:sldId id="448" r:id="rId19"/>
    <p:sldId id="412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1"/>
    <p:restoredTop sz="94646"/>
  </p:normalViewPr>
  <p:slideViewPr>
    <p:cSldViewPr snapToGrid="0" snapToObjects="1">
      <p:cViewPr varScale="1">
        <p:scale>
          <a:sx n="100" d="100"/>
          <a:sy n="100" d="100"/>
        </p:scale>
        <p:origin x="168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Macintosh%20HD:Users:Bekturgan:Desktop:&#1045;&#1089;&#1077;&#1087;&#1090;&#1077;&#1084;&#1077;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bekturgan/Documents/&#1041;&#1072;&#1089;%20&#1084;&#1072;&#1084;&#1072;&#1085;/&#1057;&#1090;&#1072;&#1090;&#1080;&#1089;&#1090;&#1080;&#1082;&#1072;%20&#1056;&#1050;/&#1045;&#1089;&#1077;&#1087;&#1090;&#1077;&#1084;&#1077;%20&#1078;&#1072;&#1089;&#1072;&#1091;%20&#1199;&#1096;&#1110;&#1085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bekturgan/Desktop/&#1040;&#1087;&#1088;&#1086;&#1073;&#1072;&#1094;&#1080;&#1103;/&#1056;&#1072;&#1089;&#1095;&#1077;&#1090;&#1099;/&#1088;&#1072;&#1089;&#1095;&#1077;&#1090;&#1099;-2604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bekturgan/Desktop/&#1040;&#1087;&#1088;&#1086;&#1073;&#1072;&#1094;&#1080;&#1103;/&#1056;&#1072;&#1089;&#1095;&#1077;&#1090;&#1099;/&#1088;&#1072;&#1089;&#1095;&#1077;&#1090;&#1099;-2604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bekturgan/Desktop/&#1040;&#1087;&#1088;&#1086;&#1073;&#1072;&#1094;&#1080;&#1103;/&#1056;&#1072;&#1089;&#1095;&#1077;&#1090;&#1099;/&#1088;&#1072;&#1089;&#1095;&#1077;&#1090;&#1099;-2604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'Динамика РК'!$A$14</c:f>
              <c:strCache>
                <c:ptCount val="1"/>
                <c:pt idx="0">
                  <c:v>ПС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'Динамика РК'!$B$13:$J$13</c:f>
              <c:numCache>
                <c:formatCode>General</c:formatCode>
                <c:ptCount val="9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</c:numCache>
            </c:numRef>
          </c:cat>
          <c:val>
            <c:numRef>
              <c:f>'Динамика РК'!$B$14:$J$14</c:f>
              <c:numCache>
                <c:formatCode>General</c:formatCode>
                <c:ptCount val="9"/>
                <c:pt idx="0">
                  <c:v>22.7</c:v>
                </c:pt>
                <c:pt idx="1">
                  <c:v>20.3</c:v>
                </c:pt>
                <c:pt idx="2">
                  <c:v>18.2</c:v>
                </c:pt>
                <c:pt idx="3">
                  <c:v>16.2</c:v>
                </c:pt>
                <c:pt idx="4">
                  <c:v>16.2</c:v>
                </c:pt>
                <c:pt idx="5">
                  <c:v>14</c:v>
                </c:pt>
                <c:pt idx="6">
                  <c:v>13.4</c:v>
                </c:pt>
                <c:pt idx="7">
                  <c:v>12.7</c:v>
                </c:pt>
                <c:pt idx="8">
                  <c:v>12.6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ACC-5E47-A086-98BADFCF5887}"/>
            </c:ext>
          </c:extLst>
        </c:ser>
        <c:ser>
          <c:idx val="1"/>
          <c:order val="1"/>
          <c:tx>
            <c:strRef>
              <c:f>'Динамика РК'!$A$15</c:f>
              <c:strCache>
                <c:ptCount val="1"/>
                <c:pt idx="0">
                  <c:v>МР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'Динамика РК'!$B$13:$J$13</c:f>
              <c:numCache>
                <c:formatCode>General</c:formatCode>
                <c:ptCount val="9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</c:numCache>
            </c:numRef>
          </c:cat>
          <c:val>
            <c:numRef>
              <c:f>'Динамика РК'!$B$15:$J$15</c:f>
              <c:numCache>
                <c:formatCode>General</c:formatCode>
                <c:ptCount val="9"/>
                <c:pt idx="0">
                  <c:v>10.7</c:v>
                </c:pt>
                <c:pt idx="1">
                  <c:v>10.1</c:v>
                </c:pt>
                <c:pt idx="2">
                  <c:v>9.3000000000000007</c:v>
                </c:pt>
                <c:pt idx="3">
                  <c:v>9.2000000000000011</c:v>
                </c:pt>
                <c:pt idx="4">
                  <c:v>9.7000000000000011</c:v>
                </c:pt>
                <c:pt idx="5">
                  <c:v>9.2000000000000011</c:v>
                </c:pt>
                <c:pt idx="6">
                  <c:v>9.3000000000000007</c:v>
                </c:pt>
                <c:pt idx="7">
                  <c:v>9</c:v>
                </c:pt>
                <c:pt idx="8">
                  <c:v>9.3000000000000007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ACC-5E47-A086-98BADFCF5887}"/>
            </c:ext>
          </c:extLst>
        </c:ser>
        <c:ser>
          <c:idx val="2"/>
          <c:order val="2"/>
          <c:tx>
            <c:strRef>
              <c:f>'Динамика РК'!$A$16</c:f>
              <c:strCache>
                <c:ptCount val="1"/>
                <c:pt idx="0">
                  <c:v>РНС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'Динамика РК'!$B$13:$J$13</c:f>
              <c:numCache>
                <c:formatCode>General</c:formatCode>
                <c:ptCount val="9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</c:numCache>
            </c:numRef>
          </c:cat>
          <c:val>
            <c:numRef>
              <c:f>'Динамика РК'!$B$16:$J$16</c:f>
              <c:numCache>
                <c:formatCode>General</c:formatCode>
                <c:ptCount val="9"/>
                <c:pt idx="0">
                  <c:v>12.1</c:v>
                </c:pt>
                <c:pt idx="1">
                  <c:v>10.3</c:v>
                </c:pt>
                <c:pt idx="2">
                  <c:v>9</c:v>
                </c:pt>
                <c:pt idx="3">
                  <c:v>7.1</c:v>
                </c:pt>
                <c:pt idx="4">
                  <c:v>6.5</c:v>
                </c:pt>
                <c:pt idx="5">
                  <c:v>4.9000000000000004</c:v>
                </c:pt>
                <c:pt idx="6">
                  <c:v>4.0999999999999996</c:v>
                </c:pt>
                <c:pt idx="7">
                  <c:v>3.7</c:v>
                </c:pt>
                <c:pt idx="8">
                  <c:v>3.3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ACC-5E47-A086-98BADFCF58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6535696"/>
        <c:axId val="152717344"/>
      </c:lineChart>
      <c:catAx>
        <c:axId val="1565356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52717344"/>
        <c:crosses val="autoZero"/>
        <c:auto val="1"/>
        <c:lblAlgn val="ctr"/>
        <c:lblOffset val="100"/>
        <c:noMultiLvlLbl val="0"/>
      </c:catAx>
      <c:valAx>
        <c:axId val="1527173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6535696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2000" b="1">
              <a:solidFill>
                <a:srgbClr val="0070C0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6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663647342995169"/>
          <c:y val="8.0565352504894605E-2"/>
          <c:w val="0.6092995169082126"/>
          <c:h val="0.48309545974097018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954-2044-BD9B-80A38BAFD7A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954-2044-BD9B-80A38BAFD7A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954-2044-BD9B-80A38BAFD7A3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3954-2044-BD9B-80A38BAFD7A3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3954-2044-BD9B-80A38BAFD7A3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3954-2044-BD9B-80A38BAFD7A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Магистратура!$B$7:$B$9</c:f>
              <c:strCache>
                <c:ptCount val="3"/>
                <c:pt idx="0">
                  <c:v>Антенатальные потери</c:v>
                </c:pt>
                <c:pt idx="1">
                  <c:v>Интранатальные потери</c:v>
                </c:pt>
                <c:pt idx="2">
                  <c:v>Потери в раннем неонатальном периоде</c:v>
                </c:pt>
              </c:strCache>
            </c:strRef>
          </c:cat>
          <c:val>
            <c:numRef>
              <c:f>Магистратура!$C$7:$C$9</c:f>
              <c:numCache>
                <c:formatCode>0.00%</c:formatCode>
                <c:ptCount val="3"/>
                <c:pt idx="0">
                  <c:v>0.71799999999999997</c:v>
                </c:pt>
                <c:pt idx="1">
                  <c:v>8.4000000000000005E-2</c:v>
                </c:pt>
                <c:pt idx="2">
                  <c:v>0.19800000000000001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954-2044-BD9B-80A38BAFD7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931187949332421E-2"/>
          <c:y val="0.71738302103858642"/>
          <c:w val="0.89813762410133513"/>
          <c:h val="0.2826169789614136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'3 месяца'!$F$87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'3 месяца'!$E$88:$E$91</c:f>
              <c:strCache>
                <c:ptCount val="4"/>
                <c:pt idx="0">
                  <c:v>М/р </c:v>
                </c:pt>
                <c:pt idx="1">
                  <c:v>Анте м/р</c:v>
                </c:pt>
                <c:pt idx="2">
                  <c:v>Интра м/р</c:v>
                </c:pt>
                <c:pt idx="3">
                  <c:v>РНС</c:v>
                </c:pt>
              </c:strCache>
            </c:strRef>
          </c:cat>
          <c:val>
            <c:numRef>
              <c:f>'3 месяца'!$F$88:$F$91</c:f>
              <c:numCache>
                <c:formatCode>General</c:formatCode>
                <c:ptCount val="4"/>
                <c:pt idx="0">
                  <c:v>3.6</c:v>
                </c:pt>
                <c:pt idx="1">
                  <c:v>3.2</c:v>
                </c:pt>
                <c:pt idx="2">
                  <c:v>0.3</c:v>
                </c:pt>
                <c:pt idx="3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194-504E-AEC9-082AE5459682}"/>
            </c:ext>
          </c:extLst>
        </c:ser>
        <c:ser>
          <c:idx val="1"/>
          <c:order val="1"/>
          <c:tx>
            <c:strRef>
              <c:f>'3 месяца'!$G$87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'3 месяца'!$E$88:$E$91</c:f>
              <c:strCache>
                <c:ptCount val="4"/>
                <c:pt idx="0">
                  <c:v>М/р </c:v>
                </c:pt>
                <c:pt idx="1">
                  <c:v>Анте м/р</c:v>
                </c:pt>
                <c:pt idx="2">
                  <c:v>Интра м/р</c:v>
                </c:pt>
                <c:pt idx="3">
                  <c:v>РНС</c:v>
                </c:pt>
              </c:strCache>
            </c:strRef>
          </c:cat>
          <c:val>
            <c:numRef>
              <c:f>'3 месяца'!$G$88:$G$91</c:f>
              <c:numCache>
                <c:formatCode>General</c:formatCode>
                <c:ptCount val="4"/>
                <c:pt idx="0">
                  <c:v>3.5</c:v>
                </c:pt>
                <c:pt idx="1">
                  <c:v>3</c:v>
                </c:pt>
                <c:pt idx="2">
                  <c:v>0.5</c:v>
                </c:pt>
                <c:pt idx="3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194-504E-AEC9-082AE54596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60678367"/>
        <c:axId val="460698543"/>
      </c:barChart>
      <c:catAx>
        <c:axId val="4606783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60698543"/>
        <c:crosses val="autoZero"/>
        <c:auto val="1"/>
        <c:lblAlgn val="ctr"/>
        <c:lblOffset val="100"/>
        <c:noMultiLvlLbl val="0"/>
      </c:catAx>
      <c:valAx>
        <c:axId val="4606985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606783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'3 месяца'!$E$55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'3 месяца'!$D$56:$D$59</c:f>
              <c:strCache>
                <c:ptCount val="4"/>
                <c:pt idx="0">
                  <c:v>Число родившихся мертвыми</c:v>
                </c:pt>
                <c:pt idx="1">
                  <c:v>Смерть наступила в антенатальном периоде</c:v>
                </c:pt>
                <c:pt idx="2">
                  <c:v>Смерть наступила в интранатальном периоде</c:v>
                </c:pt>
                <c:pt idx="3">
                  <c:v>Умерло в раннем неонатальном периоде</c:v>
                </c:pt>
              </c:strCache>
            </c:strRef>
          </c:cat>
          <c:val>
            <c:numRef>
              <c:f>'3 месяца'!$E$56:$E$59</c:f>
              <c:numCache>
                <c:formatCode>0.00%</c:formatCode>
                <c:ptCount val="4"/>
                <c:pt idx="0">
                  <c:v>3.5999999999999999E-3</c:v>
                </c:pt>
                <c:pt idx="1">
                  <c:v>3.3E-3</c:v>
                </c:pt>
                <c:pt idx="2">
                  <c:v>4.0000000000000002E-4</c:v>
                </c:pt>
                <c:pt idx="3">
                  <c:v>8.9999999999999998E-4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E3-2343-9F3E-FD5BF53C081A}"/>
            </c:ext>
          </c:extLst>
        </c:ser>
        <c:ser>
          <c:idx val="1"/>
          <c:order val="1"/>
          <c:tx>
            <c:strRef>
              <c:f>'3 месяца'!$F$55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'3 месяца'!$D$56:$D$59</c:f>
              <c:strCache>
                <c:ptCount val="4"/>
                <c:pt idx="0">
                  <c:v>Число родившихся мертвыми</c:v>
                </c:pt>
                <c:pt idx="1">
                  <c:v>Смерть наступила в антенатальном периоде</c:v>
                </c:pt>
                <c:pt idx="2">
                  <c:v>Смерть наступила в интранатальном периоде</c:v>
                </c:pt>
                <c:pt idx="3">
                  <c:v>Умерло в раннем неонатальном периоде</c:v>
                </c:pt>
              </c:strCache>
            </c:strRef>
          </c:cat>
          <c:val>
            <c:numRef>
              <c:f>'3 месяца'!$F$56:$F$59</c:f>
              <c:numCache>
                <c:formatCode>0.00%</c:formatCode>
                <c:ptCount val="4"/>
                <c:pt idx="0">
                  <c:v>3.5000000000000001E-3</c:v>
                </c:pt>
                <c:pt idx="1">
                  <c:v>3.0000000000000001E-3</c:v>
                </c:pt>
                <c:pt idx="2">
                  <c:v>5.0000000000000001E-4</c:v>
                </c:pt>
                <c:pt idx="3">
                  <c:v>5.0000000000000001E-4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FE3-2343-9F3E-FD5BF53C08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74555887"/>
        <c:axId val="1974651551"/>
      </c:barChart>
      <c:catAx>
        <c:axId val="19745558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74651551"/>
        <c:crosses val="autoZero"/>
        <c:auto val="1"/>
        <c:lblAlgn val="ctr"/>
        <c:lblOffset val="100"/>
        <c:noMultiLvlLbl val="0"/>
      </c:catAx>
      <c:valAx>
        <c:axId val="19746515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745558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842044200996614E-2"/>
          <c:y val="5.2069102163099616E-2"/>
          <c:w val="0.90187293164441407"/>
          <c:h val="0.651031864396593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'3 месяца'!$D$107</c:f>
              <c:strCache>
                <c:ptCount val="1"/>
                <c:pt idx="0">
                  <c:v>2017, n=25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'3 месяца'!$C$108:$C$110</c:f>
              <c:strCache>
                <c:ptCount val="3"/>
                <c:pt idx="0">
                  <c:v>1 уровень субстандартной помощи</c:v>
                </c:pt>
                <c:pt idx="1">
                  <c:v>2 уровень субстандартной помощи </c:v>
                </c:pt>
                <c:pt idx="2">
                  <c:v>3 уровень субстандартной помощи</c:v>
                </c:pt>
              </c:strCache>
            </c:strRef>
          </c:cat>
          <c:val>
            <c:numRef>
              <c:f>'3 месяца'!$D$108:$D$110</c:f>
              <c:numCache>
                <c:formatCode>0%</c:formatCode>
                <c:ptCount val="3"/>
                <c:pt idx="0">
                  <c:v>0.28000000000000003</c:v>
                </c:pt>
                <c:pt idx="1">
                  <c:v>0.52</c:v>
                </c:pt>
                <c:pt idx="2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04-BC44-A4C2-808A7F34F7BD}"/>
            </c:ext>
          </c:extLst>
        </c:ser>
        <c:ser>
          <c:idx val="1"/>
          <c:order val="1"/>
          <c:tx>
            <c:strRef>
              <c:f>'3 месяца'!$E$107</c:f>
              <c:strCache>
                <c:ptCount val="1"/>
                <c:pt idx="0">
                  <c:v>2018, n=10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'3 месяца'!$C$108:$C$110</c:f>
              <c:strCache>
                <c:ptCount val="3"/>
                <c:pt idx="0">
                  <c:v>1 уровень субстандартной помощи</c:v>
                </c:pt>
                <c:pt idx="1">
                  <c:v>2 уровень субстандартной помощи </c:v>
                </c:pt>
                <c:pt idx="2">
                  <c:v>3 уровень субстандартной помощи</c:v>
                </c:pt>
              </c:strCache>
            </c:strRef>
          </c:cat>
          <c:val>
            <c:numRef>
              <c:f>'3 месяца'!$E$108:$E$110</c:f>
              <c:numCache>
                <c:formatCode>0%</c:formatCode>
                <c:ptCount val="3"/>
                <c:pt idx="0">
                  <c:v>0.2</c:v>
                </c:pt>
                <c:pt idx="1">
                  <c:v>0.7</c:v>
                </c:pt>
                <c:pt idx="2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704-BC44-A4C2-808A7F34F7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83257119"/>
        <c:axId val="481916927"/>
      </c:barChart>
      <c:catAx>
        <c:axId val="4832571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81916927"/>
        <c:crosses val="autoZero"/>
        <c:auto val="1"/>
        <c:lblAlgn val="ctr"/>
        <c:lblOffset val="100"/>
        <c:noMultiLvlLbl val="0"/>
      </c:catAx>
      <c:valAx>
        <c:axId val="4819169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832571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7387586062611737"/>
          <c:y val="3.2521237696586693E-2"/>
          <c:w val="0.32495359275742708"/>
          <c:h val="0.1717533764365483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0.82283</cdr:x>
      <cdr:y>0.49455</cdr:y>
    </cdr:from>
    <cdr:to>
      <cdr:x>0.93</cdr:x>
      <cdr:y>0.61928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6771541" y="2238304"/>
          <a:ext cx="881987" cy="56451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3600" b="1" dirty="0">
              <a:solidFill>
                <a:srgbClr val="FF0000"/>
              </a:solidFill>
            </a:rPr>
            <a:t>?</a:t>
          </a:r>
          <a:endParaRPr lang="en-US" sz="3600" b="1" dirty="0">
            <a:solidFill>
              <a:srgbClr val="FF0000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4BDD98-F36A-174B-AE4F-3B97F45661A3}" type="datetimeFigureOut">
              <a:rPr lang="ru-RU" smtClean="0"/>
              <a:t>25.11.2018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7945BA-98FE-BC41-8DC3-7925FB6687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154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Глубоко уважаемый председатель, глубокоуважаемые члены Научного Совета!</a:t>
            </a:r>
          </a:p>
          <a:p>
            <a:r>
              <a:rPr lang="ru-RU" dirty="0"/>
              <a:t>Вашему вниманию представляются результаты исследования по  </a:t>
            </a:r>
            <a:r>
              <a:rPr lang="ru-RU" sz="1200" b="1" dirty="0">
                <a:solidFill>
                  <a:srgbClr val="0070C0"/>
                </a:solidFill>
              </a:rPr>
              <a:t>оценке и совершенствованию ухода и медицинской помощи новорожденным, основанных на  результатах перинатального аудита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A2A6D-06C4-8245-94F5-10BB6041389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90176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A2A6D-06C4-8245-94F5-10BB6041389D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5809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Таким образом , как видно,  что в большинстве случаев (60%) смерть была условно предотвратимой, т.к. другое лечение могло изменить конечный результат и в 21% ─ смерть была предотвратима, т.к. другое лечение  должно было изменить конечный результат.  И  всего  лишь в  19% случаев смерть была непредотвратимой, т.к. была оказана оптимальная помощь (4%), либо – другое лечение не изменило бы конечный результат (15%).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A2A6D-06C4-8245-94F5-10BB6041389D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7209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Актуальность темы обусловлено отсутствием динамики мертворождаемости в структуре перинатальной смертности и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8A2CB-DDAB-C948-B7E0-2DE04EF3AC9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276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r>
              <a:rPr lang="ru-RU" dirty="0"/>
              <a:t>И потерями в раннем неонатальном периоде детей с массой тела более 2500 г</a:t>
            </a:r>
          </a:p>
          <a:p>
            <a:r>
              <a:rPr lang="ru-RU" dirty="0"/>
              <a:t>В экономических странах потери этого контингента плодов и новорожденных отсутствуют </a:t>
            </a:r>
          </a:p>
          <a:p>
            <a:r>
              <a:rPr lang="ru-RU" dirty="0"/>
              <a:t>Следовательно, для выполнения цели, поставленной президентом нашей страны о вхождении в  число 30 наиболее экономически развитых стран, перед системой  здравоохранением стоит задача   о  необходимости приближения  показателей МлС и ПС  к уровню этих стран.</a:t>
            </a:r>
          </a:p>
          <a:p>
            <a:endParaRPr lang="ru-RU" dirty="0"/>
          </a:p>
          <a:p>
            <a:r>
              <a:rPr lang="ru-RU" dirty="0"/>
              <a:t>Эту задачу можно решить путем установления причин  и факторов способствующих перинатальной и младенческой смертности, что несомненно является актуальной  задачей здравоохранения нашей страны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A2A6D-06C4-8245-94F5-10BB6041389D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8464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Разрешите цель и задачи исследования представленные на этом слайде не зачитывать, они имеются у вас в распечатанном виде.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A2A6D-06C4-8245-94F5-10BB6041389D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08134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ru-RU" b="1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b="1" dirty="0"/>
              <a:t>Плод: </a:t>
            </a:r>
            <a:r>
              <a:rPr lang="ru-RU" dirty="0"/>
              <a:t>ЗВУР </a:t>
            </a:r>
            <a:r>
              <a:rPr lang="ru-RU" b="1" dirty="0"/>
              <a:t>11%, </a:t>
            </a:r>
            <a:r>
              <a:rPr lang="en-US" dirty="0"/>
              <a:t>TORCH </a:t>
            </a:r>
            <a:r>
              <a:rPr lang="ru-RU" dirty="0"/>
              <a:t>инфекция </a:t>
            </a:r>
            <a:r>
              <a:rPr lang="ru-RU" b="1" dirty="0"/>
              <a:t>7%, </a:t>
            </a:r>
            <a:r>
              <a:rPr lang="ru-RU" dirty="0"/>
              <a:t>не иммунная водянка 2%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b="1" dirty="0"/>
              <a:t>Плацента: </a:t>
            </a:r>
            <a:r>
              <a:rPr lang="ru-RU" dirty="0"/>
              <a:t>Плацентарная недостаточность </a:t>
            </a:r>
            <a:r>
              <a:rPr lang="ru-RU" b="1" dirty="0"/>
              <a:t>31%, </a:t>
            </a:r>
            <a:r>
              <a:rPr lang="ru-RU" dirty="0"/>
              <a:t>отслойка 9%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b="1" dirty="0"/>
              <a:t>Мать 14%: </a:t>
            </a:r>
            <a:r>
              <a:rPr lang="ru-RU" dirty="0"/>
              <a:t>сахарный диабет, гипертонические состояния 5%, волчанка, </a:t>
            </a:r>
            <a:r>
              <a:rPr lang="ru-RU" dirty="0" err="1"/>
              <a:t>холестатические</a:t>
            </a:r>
            <a:r>
              <a:rPr lang="ru-RU" dirty="0"/>
              <a:t> состояния, другие </a:t>
            </a:r>
            <a:r>
              <a:rPr lang="ru-RU" b="1" dirty="0"/>
              <a:t>7%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b="1" dirty="0"/>
              <a:t>Амниотическая жидкость: </a:t>
            </a:r>
            <a:r>
              <a:rPr lang="ru-RU" dirty="0" err="1"/>
              <a:t>хориамнионит</a:t>
            </a:r>
            <a:r>
              <a:rPr lang="ru-RU" dirty="0"/>
              <a:t>, маловодие, многоводие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b="1" dirty="0" err="1"/>
              <a:t>Некласифицированные</a:t>
            </a:r>
            <a:r>
              <a:rPr lang="ru-RU" b="1" dirty="0"/>
              <a:t>: </a:t>
            </a:r>
            <a:r>
              <a:rPr lang="ru-RU" dirty="0"/>
              <a:t>ни одной выявленной патологии, недостаточно информации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b="1" dirty="0"/>
              <a:t>Пуповина: </a:t>
            </a:r>
            <a:r>
              <a:rPr lang="ru-RU" sz="1200" dirty="0">
                <a:solidFill>
                  <a:srgbClr val="0070C0"/>
                </a:solidFill>
              </a:rPr>
              <a:t>Узел пуповины и тугое обвитие</a:t>
            </a:r>
            <a:r>
              <a:rPr lang="ru-RU" sz="1200" dirty="0">
                <a:solidFill>
                  <a:srgbClr val="000000"/>
                </a:solidFill>
                <a:latin typeface="Arial" charset="0"/>
                <a:cs typeface="Times New Roman" charset="0"/>
              </a:rPr>
              <a:t>, </a:t>
            </a:r>
            <a:r>
              <a:rPr lang="ru-RU" sz="1200" dirty="0">
                <a:solidFill>
                  <a:srgbClr val="0070C0"/>
                </a:solidFill>
                <a:ea typeface="Calibri" charset="0"/>
                <a:cs typeface="Times New Roman" charset="0"/>
              </a:rPr>
              <a:t>Прикрепление оболочечное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A2A6D-06C4-8245-94F5-10BB6041389D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58417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</a:t>
            </a:r>
            <a:r>
              <a:rPr lang="ru-RU" dirty="0" err="1"/>
              <a:t>интранатнатльнос</a:t>
            </a:r>
            <a:r>
              <a:rPr lang="ru-RU" dirty="0"/>
              <a:t>. Периоде в 25% </a:t>
            </a:r>
            <a:r>
              <a:rPr lang="ru-RU" dirty="0" err="1"/>
              <a:t>преэкламп</a:t>
            </a:r>
            <a:endParaRPr lang="ru-RU" dirty="0"/>
          </a:p>
          <a:p>
            <a:r>
              <a:rPr lang="ru-RU" dirty="0"/>
              <a:t>И в 75%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A2A6D-06C4-8245-94F5-10BB6041389D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5990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Факторы способствовавшие в раннем </a:t>
            </a:r>
            <a:r>
              <a:rPr lang="ru-RU" dirty="0" err="1"/>
              <a:t>неонат</a:t>
            </a:r>
            <a:r>
              <a:rPr lang="ru-RU" dirty="0"/>
              <a:t> периоде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A2A6D-06C4-8245-94F5-10BB6041389D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62736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Выявлены управляемые факторы риска А/  способствующим потерям плодов в </a:t>
            </a:r>
            <a:r>
              <a:rPr lang="ru-RU" dirty="0" err="1"/>
              <a:t>антенат</a:t>
            </a:r>
            <a:r>
              <a:rPr lang="ru-RU" dirty="0"/>
              <a:t> периоде</a:t>
            </a:r>
          </a:p>
          <a:p>
            <a:r>
              <a:rPr lang="ru-RU" dirty="0"/>
              <a:t>В частности 30% женщин не были проинформированы об опасных симптомах, при которых они должны были </a:t>
            </a:r>
            <a:r>
              <a:rPr lang="ru-RU" dirty="0" err="1"/>
              <a:t>немедленоо</a:t>
            </a:r>
            <a:r>
              <a:rPr lang="ru-RU" dirty="0"/>
              <a:t> обратиться к врачу</a:t>
            </a:r>
          </a:p>
          <a:p>
            <a:r>
              <a:rPr lang="ru-RU" dirty="0"/>
              <a:t>15% не проведена КТГ при наличии </a:t>
            </a:r>
            <a:r>
              <a:rPr lang="ru-RU" dirty="0" err="1"/>
              <a:t>показанияи</a:t>
            </a:r>
            <a:r>
              <a:rPr lang="ru-RU" dirty="0"/>
              <a:t> со стороны плода</a:t>
            </a:r>
          </a:p>
          <a:p>
            <a:r>
              <a:rPr lang="ru-RU" dirty="0"/>
              <a:t>В 13% и 9% не проведена </a:t>
            </a:r>
            <a:r>
              <a:rPr lang="ru-RU" dirty="0" err="1"/>
              <a:t>допплер</a:t>
            </a:r>
            <a:r>
              <a:rPr lang="ru-RU" dirty="0"/>
              <a:t> и </a:t>
            </a:r>
            <a:r>
              <a:rPr lang="ru-RU" dirty="0" err="1"/>
              <a:t>узи</a:t>
            </a:r>
            <a:r>
              <a:rPr lang="ru-RU" dirty="0"/>
              <a:t> при наличии показаний</a:t>
            </a:r>
          </a:p>
          <a:p>
            <a:r>
              <a:rPr lang="ru-RU" dirty="0"/>
              <a:t>И 8% </a:t>
            </a:r>
            <a:r>
              <a:rPr lang="ru-RU" dirty="0" err="1"/>
              <a:t>женщинвыф</a:t>
            </a:r>
            <a:r>
              <a:rPr lang="ru-RU" dirty="0"/>
              <a:t> поздно </a:t>
            </a:r>
            <a:r>
              <a:rPr lang="ru-RU" dirty="0" err="1"/>
              <a:t>госпитал</a:t>
            </a:r>
            <a:r>
              <a:rPr lang="ru-RU" dirty="0"/>
              <a:t> в родовспомогательный стационар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A2A6D-06C4-8245-94F5-10BB6041389D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950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Управлямым</a:t>
            </a:r>
            <a:r>
              <a:rPr lang="ru-RU" dirty="0"/>
              <a:t> </a:t>
            </a:r>
            <a:r>
              <a:rPr lang="ru-RU" dirty="0" err="1"/>
              <a:t>фаакторам</a:t>
            </a:r>
            <a:r>
              <a:rPr lang="ru-RU" dirty="0"/>
              <a:t> в </a:t>
            </a:r>
            <a:r>
              <a:rPr lang="ru-RU" dirty="0" err="1"/>
              <a:t>интранат</a:t>
            </a:r>
            <a:r>
              <a:rPr lang="ru-RU" dirty="0"/>
              <a:t> периоде в 25% случаев</a:t>
            </a:r>
          </a:p>
          <a:p>
            <a:endParaRPr lang="ru-RU" dirty="0"/>
          </a:p>
          <a:p>
            <a:r>
              <a:rPr lang="ru-RU" dirty="0"/>
              <a:t>В </a:t>
            </a:r>
            <a:r>
              <a:rPr lang="ru-RU" dirty="0" err="1"/>
              <a:t>равнеой</a:t>
            </a:r>
            <a:r>
              <a:rPr lang="ru-RU" dirty="0"/>
              <a:t> мере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A2A6D-06C4-8245-94F5-10BB6041389D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266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226CF9-60F0-3342-A9C7-6B224769F9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54D8ACB-81CA-5A44-8379-506FFBC4A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2B3E3C-6A0D-C348-A776-55B5645F6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02A4A-759E-E549-8EC3-54549D1C17D6}" type="datetimeFigureOut">
              <a:rPr lang="ru-RU" smtClean="0"/>
              <a:t>25.11.2018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3529A5-F953-E847-9D7A-543174647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D05125-E3F6-C44E-9552-3B1BD1E44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2EFD-B3F3-3D45-ABF7-D9D0069A43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8062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100E8A-8229-F149-8B1A-DEE2713F4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63D5975-EBCB-B649-B52B-3690CBAE59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24754D-3E2E-6D4E-A5DE-700303445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02A4A-759E-E549-8EC3-54549D1C17D6}" type="datetimeFigureOut">
              <a:rPr lang="ru-RU" smtClean="0"/>
              <a:t>25.11.2018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EDDF57-52FB-EF41-A1BB-0E1F766CC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D2E76C-0D56-0542-9A68-62159BA40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2EFD-B3F3-3D45-ABF7-D9D0069A43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7032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6AC6040-C452-B845-86A3-5CEC12A2DF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D61D60D-3812-A443-8152-97280153D5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90704E-205B-E94C-A3D3-9E17F0053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02A4A-759E-E549-8EC3-54549D1C17D6}" type="datetimeFigureOut">
              <a:rPr lang="ru-RU" smtClean="0"/>
              <a:t>25.11.2018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7F8418-4E99-BC48-A3F1-C005F1896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7F4FF1-B78B-994F-85F0-D8C2E6FBC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2EFD-B3F3-3D45-ABF7-D9D0069A43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749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4D3B06-5037-2542-A86A-A9FA6D7D4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90A796-4F69-A243-9D54-9DFFAA4E87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469ECF-37E0-5D41-A429-E43EA7219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02A4A-759E-E549-8EC3-54549D1C17D6}" type="datetimeFigureOut">
              <a:rPr lang="ru-RU" smtClean="0"/>
              <a:t>25.11.2018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105A32-0F61-7A40-9E65-00BFB5E41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6DE129-F96D-E24A-BE31-D087CAC89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2EFD-B3F3-3D45-ABF7-D9D0069A43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2500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6B870A-4057-E64F-B24E-0DE043F7E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49043BD-3B3F-FD4E-93DB-210989A2E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3EBD8B-84B6-8C4F-B8B7-83D5196A8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02A4A-759E-E549-8EC3-54549D1C17D6}" type="datetimeFigureOut">
              <a:rPr lang="ru-RU" smtClean="0"/>
              <a:t>25.11.2018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53F131-85ED-7446-A32B-97A0B3D69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753CB0-24D1-F342-9452-29246A8A5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2EFD-B3F3-3D45-ABF7-D9D0069A43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2577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F7A9E7-BB21-A348-8044-505A3A078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558ACA-30B9-4A4B-BB17-1DA35F4C30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6632455-5E54-FE48-AB70-06AEF730C2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AAEF725-43F4-AF44-A110-BBA17E09A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02A4A-759E-E549-8EC3-54549D1C17D6}" type="datetimeFigureOut">
              <a:rPr lang="ru-RU" smtClean="0"/>
              <a:t>25.11.2018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B6FA9FE-1F96-0345-8B0F-89E4B7DC3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364CB6-CBAF-014C-BA32-17B04EA70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2EFD-B3F3-3D45-ABF7-D9D0069A43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328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755A85-E7DB-D74D-8BD1-2E1AB32B0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C8B8F14-63EA-2047-9645-0161853C17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E4650C7-C9E0-CF43-A7DD-212C80691A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109CC39-063F-8E40-A930-F2EA2E649C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3885EA3-6E05-CB4B-9014-8160374EC7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7777446-DE74-6D43-8827-35AAF746A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02A4A-759E-E549-8EC3-54549D1C17D6}" type="datetimeFigureOut">
              <a:rPr lang="ru-RU" smtClean="0"/>
              <a:t>25.11.2018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FA4D976-58EA-3F4A-AFBA-368022D24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8116C5D-677A-2445-AB57-F7D49FA4E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2EFD-B3F3-3D45-ABF7-D9D0069A43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3163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7F1B05-44CB-224F-8BF6-435AD007B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E6C4F1A-DC90-A94D-A02F-C7DF7492A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02A4A-759E-E549-8EC3-54549D1C17D6}" type="datetimeFigureOut">
              <a:rPr lang="ru-RU" smtClean="0"/>
              <a:t>25.11.2018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BFDAF85-CA72-1948-B72D-926B7AF4A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4F18EAD-B773-C743-BDAD-934AE80C6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2EFD-B3F3-3D45-ABF7-D9D0069A43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1298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8342973-BD06-224D-A601-66FD15E3A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02A4A-759E-E549-8EC3-54549D1C17D6}" type="datetimeFigureOut">
              <a:rPr lang="ru-RU" smtClean="0"/>
              <a:t>25.11.2018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4494635-3A3B-2E4D-9582-396FDF0CA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F423266-46A3-A646-9C5C-7F8D39E95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2EFD-B3F3-3D45-ABF7-D9D0069A43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481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395E-702B-3C46-BDA9-6C46678FD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ADD4C9-5F3B-1F42-932D-154AE6AE14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625E083-76B0-9645-A02C-EB5E8FA509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93055D9-AB12-3F4E-9872-8F790CCED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02A4A-759E-E549-8EC3-54549D1C17D6}" type="datetimeFigureOut">
              <a:rPr lang="ru-RU" smtClean="0"/>
              <a:t>25.11.2018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4D04B76-B918-AD46-9C89-47841818A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1795F-45FA-0649-AFBF-3D9383460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2EFD-B3F3-3D45-ABF7-D9D0069A43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843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2799F0-56C2-5245-9358-176C4E318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69B9A03-8995-2349-8B46-1E4B81EDAA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4C068FA-C294-2B44-AFEA-63A3B8F59D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20AFA11-5490-BF4F-9806-0E0B9A602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02A4A-759E-E549-8EC3-54549D1C17D6}" type="datetimeFigureOut">
              <a:rPr lang="ru-RU" smtClean="0"/>
              <a:t>25.11.2018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1C94652-FD78-844C-976C-D15BC81B0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A39B464-81DB-5242-8B69-D5EE0D3F8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2EFD-B3F3-3D45-ABF7-D9D0069A43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011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509507-933F-D64B-9710-C6B18AEA1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23769F-88AB-1A49-AE9E-4571E2632C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CB2414-9922-4D43-9FD7-054CE08C0D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02A4A-759E-E549-8EC3-54549D1C17D6}" type="datetimeFigureOut">
              <a:rPr lang="ru-RU" smtClean="0"/>
              <a:t>25.11.2018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B08C02-DBEA-7F4E-ADB8-10B759B826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768F4-6498-EC45-B8DD-245B3AC87F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B2EFD-B3F3-3D45-ABF7-D9D0069A43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2758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tiff"/><Relationship Id="rId4" Type="http://schemas.openxmlformats.org/officeDocument/2006/relationships/image" Target="../media/image8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8687" y="1122363"/>
            <a:ext cx="10186987" cy="1763712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4000" b="1" dirty="0">
                <a:solidFill>
                  <a:srgbClr val="0070C0"/>
                </a:solidFill>
              </a:rPr>
              <a:t>Оценка и совершенствование ухода и медицинской помощи новорожденным по результатам перинатального аудита</a:t>
            </a:r>
            <a:endParaRPr lang="ru-RU" sz="2800" b="1" dirty="0">
              <a:solidFill>
                <a:srgbClr val="0070C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4655127"/>
            <a:ext cx="9144000" cy="1939637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Магистрант:  Карин Б.Т.</a:t>
            </a:r>
          </a:p>
          <a:p>
            <a:pPr algn="l"/>
            <a:r>
              <a:rPr lang="ru-RU" sz="2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Руководитель: Д.м.н., проф. Чувакова Т.К.</a:t>
            </a:r>
          </a:p>
          <a:p>
            <a:pPr algn="l"/>
            <a:r>
              <a:rPr lang="ru-RU" sz="2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Ноябрь 2018 г </a:t>
            </a:r>
          </a:p>
          <a:p>
            <a:pPr algn="l"/>
            <a:r>
              <a:rPr lang="ru-RU" sz="2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г. Астана.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E5408DD-E09E-AD47-9D62-C284AD45448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302" y="433952"/>
            <a:ext cx="864322" cy="592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9374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5586" y="10088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rPr>
              <a:t>Управляемые факторы в </a:t>
            </a:r>
            <a:r>
              <a:rPr lang="ru-RU" sz="3200" b="1" dirty="0" err="1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rPr>
              <a:t>интранатальном</a:t>
            </a:r>
            <a:r>
              <a:rPr lang="ru-RU" sz="3200" b="1" dirty="0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rPr>
              <a:t> периоде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34899" y="4071936"/>
            <a:ext cx="3567111" cy="2628901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ru-RU" sz="1600" dirty="0">
              <a:solidFill>
                <a:schemeClr val="accent1"/>
              </a:solidFill>
              <a:latin typeface="Times New Roman" charset="0"/>
              <a:ea typeface="Times New Roman" charset="0"/>
            </a:endParaRPr>
          </a:p>
          <a:p>
            <a:pPr marL="0" lvl="0" indent="0" algn="ctr">
              <a:buNone/>
            </a:pPr>
            <a:r>
              <a:rPr lang="ru-RU" sz="2400" b="1" dirty="0">
                <a:solidFill>
                  <a:schemeClr val="accent1"/>
                </a:solidFill>
                <a:latin typeface="Times New Roman" charset="0"/>
                <a:ea typeface="Times New Roman" charset="0"/>
              </a:rPr>
              <a:t>25%</a:t>
            </a:r>
          </a:p>
          <a:p>
            <a:pPr marL="0" lvl="0" indent="0">
              <a:buNone/>
            </a:pPr>
            <a:r>
              <a:rPr lang="ru-RU" sz="2400" dirty="0">
                <a:solidFill>
                  <a:schemeClr val="accent1"/>
                </a:solidFill>
                <a:latin typeface="Times New Roman" charset="0"/>
                <a:ea typeface="Times New Roman" charset="0"/>
              </a:rPr>
              <a:t>Неадекватное ведение родов с рубцом на матке, родов с дородовым излитием вод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4050" y="1881799"/>
            <a:ext cx="2018239" cy="11686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8443" y="2043113"/>
            <a:ext cx="1395357" cy="12592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5239" y="1283716"/>
            <a:ext cx="33297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>
                <a:solidFill>
                  <a:schemeClr val="accent1"/>
                </a:solidFill>
                <a:latin typeface="Times New Roman" charset="0"/>
                <a:ea typeface="Times New Roman" charset="0"/>
              </a:rPr>
              <a:t>25%</a:t>
            </a:r>
          </a:p>
          <a:p>
            <a:pPr lvl="0"/>
            <a:r>
              <a:rPr lang="ru-RU" sz="2400" dirty="0">
                <a:solidFill>
                  <a:schemeClr val="accent1"/>
                </a:solidFill>
                <a:latin typeface="Times New Roman" charset="0"/>
                <a:ea typeface="Times New Roman" charset="0"/>
              </a:rPr>
              <a:t>Не проведено УЗИ, Доплер до родов при наличии показаний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115050" y="1283716"/>
            <a:ext cx="384339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chemeClr val="accent1"/>
                </a:solidFill>
                <a:latin typeface="Times New Roman" charset="0"/>
                <a:ea typeface="Times New Roman" charset="0"/>
              </a:rPr>
              <a:t>25%</a:t>
            </a:r>
          </a:p>
          <a:p>
            <a:pPr lvl="0"/>
            <a:r>
              <a:rPr lang="en-GB" sz="2400" dirty="0">
                <a:solidFill>
                  <a:schemeClr val="accent1"/>
                </a:solidFill>
                <a:latin typeface="Times New Roman" charset="0"/>
                <a:ea typeface="Times New Roman" charset="0"/>
              </a:rPr>
              <a:t>Отсутствие</a:t>
            </a:r>
            <a:r>
              <a:rPr lang="ru-RU" sz="2400" dirty="0">
                <a:solidFill>
                  <a:schemeClr val="accent1"/>
                </a:solidFill>
                <a:latin typeface="Times New Roman" charset="0"/>
                <a:ea typeface="Times New Roman" charset="0"/>
              </a:rPr>
              <a:t> </a:t>
            </a:r>
            <a:r>
              <a:rPr lang="en-GB" sz="2400" dirty="0">
                <a:solidFill>
                  <a:schemeClr val="accent1"/>
                </a:solidFill>
                <a:latin typeface="Times New Roman" charset="0"/>
                <a:ea typeface="Times New Roman" charset="0"/>
              </a:rPr>
              <a:t>интерпретации КТГ</a:t>
            </a:r>
            <a:endParaRPr lang="ru-RU" sz="2400" dirty="0">
              <a:solidFill>
                <a:schemeClr val="accent1"/>
              </a:solidFill>
              <a:latin typeface="Times New Roman" charset="0"/>
              <a:ea typeface="Times New Roman" charset="0"/>
            </a:endParaRPr>
          </a:p>
          <a:p>
            <a:pPr lvl="0" algn="ctr"/>
            <a:r>
              <a:rPr lang="ru-RU" sz="2400" b="1" dirty="0">
                <a:solidFill>
                  <a:schemeClr val="accent1"/>
                </a:solidFill>
                <a:latin typeface="Times New Roman" charset="0"/>
                <a:ea typeface="Times New Roman" charset="0"/>
              </a:rPr>
              <a:t>25%</a:t>
            </a:r>
          </a:p>
          <a:p>
            <a:pPr lvl="0"/>
            <a:r>
              <a:rPr lang="ru-RU" sz="2400" dirty="0">
                <a:solidFill>
                  <a:schemeClr val="accent1"/>
                </a:solidFill>
                <a:latin typeface="Times New Roman" charset="0"/>
                <a:ea typeface="Times New Roman" charset="0"/>
              </a:rPr>
              <a:t>Отсутствие мониторинга за состоянием плода во время родов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7646" y="4284913"/>
            <a:ext cx="1603010" cy="241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6099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rPr>
              <a:t>Управляемые факторы в раннем неонатальном периоде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1" y="1993105"/>
            <a:ext cx="1328066" cy="113783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72114" y="1993105"/>
            <a:ext cx="2450094" cy="14373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solidFill>
                  <a:schemeClr val="accent1"/>
                </a:solidFill>
                <a:latin typeface="Times New Roman" charset="0"/>
                <a:ea typeface="Calibri" charset="0"/>
                <a:cs typeface="Times New Roman" charset="0"/>
              </a:rPr>
              <a:t>44%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accent1"/>
                </a:solidFill>
                <a:latin typeface="Times New Roman" charset="0"/>
                <a:ea typeface="Calibri" charset="0"/>
                <a:cs typeface="Times New Roman" charset="0"/>
              </a:rPr>
              <a:t>Неадекватная 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accent1"/>
                </a:solidFill>
                <a:latin typeface="Times New Roman" charset="0"/>
                <a:ea typeface="Calibri" charset="0"/>
                <a:cs typeface="Times New Roman" charset="0"/>
              </a:rPr>
              <a:t>коррекция КОС</a:t>
            </a:r>
            <a:endParaRPr lang="ru-RU" sz="2400" b="1" dirty="0">
              <a:solidFill>
                <a:schemeClr val="accent1"/>
              </a:solidFill>
              <a:latin typeface="Calibri" charset="0"/>
              <a:ea typeface="Calibri" charset="0"/>
              <a:cs typeface="Times New Roman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9" y="4329114"/>
            <a:ext cx="1869512" cy="171567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579196" y="4110125"/>
            <a:ext cx="3262816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solidFill>
                  <a:schemeClr val="accent1"/>
                </a:solidFill>
                <a:latin typeface="Times New Roman" charset="0"/>
                <a:ea typeface="Calibri" charset="0"/>
                <a:cs typeface="Times New Roman" charset="0"/>
              </a:rPr>
              <a:t>33%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accent1"/>
                </a:solidFill>
                <a:latin typeface="Times New Roman" charset="0"/>
                <a:ea typeface="Calibri" charset="0"/>
                <a:cs typeface="Times New Roman" charset="0"/>
              </a:rPr>
              <a:t>Недооценка легочной 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accent1"/>
                </a:solidFill>
                <a:latin typeface="Times New Roman" charset="0"/>
                <a:ea typeface="Calibri" charset="0"/>
                <a:cs typeface="Times New Roman" charset="0"/>
              </a:rPr>
              <a:t>гипертензии 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accent1"/>
                </a:solidFill>
                <a:latin typeface="Times New Roman" charset="0"/>
                <a:ea typeface="Calibri" charset="0"/>
                <a:cs typeface="Times New Roman" charset="0"/>
              </a:rPr>
              <a:t>новорожденных</a:t>
            </a:r>
            <a:endParaRPr lang="ru-RU" sz="2400" b="1" dirty="0">
              <a:solidFill>
                <a:schemeClr val="accent1"/>
              </a:solidFill>
              <a:latin typeface="Calibri" charset="0"/>
              <a:ea typeface="Calibri" charset="0"/>
              <a:cs typeface="Times New Roman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07343" y="4112097"/>
            <a:ext cx="3046924" cy="2286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chemeClr val="accent1"/>
                </a:solidFill>
                <a:latin typeface="Times New Roman" charset="0"/>
                <a:ea typeface="Calibri" charset="0"/>
                <a:cs typeface="Times New Roman" charset="0"/>
              </a:rPr>
              <a:t>17%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accent1"/>
                </a:solidFill>
                <a:latin typeface="Times New Roman" charset="0"/>
                <a:ea typeface="Calibri" charset="0"/>
                <a:cs typeface="Times New Roman" charset="0"/>
              </a:rPr>
              <a:t>Отсутствие </a:t>
            </a:r>
            <a:endParaRPr lang="en-US" sz="2400" b="1" dirty="0">
              <a:solidFill>
                <a:schemeClr val="accent1"/>
              </a:solidFill>
              <a:latin typeface="Times New Roman" charset="0"/>
              <a:ea typeface="Calibri" charset="0"/>
              <a:cs typeface="Times New Roman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accent1"/>
                </a:solidFill>
                <a:latin typeface="Times New Roman" charset="0"/>
                <a:ea typeface="Calibri" charset="0"/>
                <a:cs typeface="Times New Roman" charset="0"/>
              </a:rPr>
              <a:t>лекарственных </a:t>
            </a:r>
            <a:endParaRPr lang="en-US" sz="2400" b="1" dirty="0">
              <a:solidFill>
                <a:schemeClr val="accent1"/>
              </a:solidFill>
              <a:latin typeface="Times New Roman" charset="0"/>
              <a:ea typeface="Calibri" charset="0"/>
              <a:cs typeface="Times New Roman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accent1"/>
                </a:solidFill>
                <a:latin typeface="Times New Roman" charset="0"/>
                <a:ea typeface="Calibri" charset="0"/>
                <a:cs typeface="Times New Roman" charset="0"/>
              </a:rPr>
              <a:t>средств: добутамин, </a:t>
            </a:r>
            <a:endParaRPr lang="en-US" sz="2400" b="1" dirty="0">
              <a:solidFill>
                <a:schemeClr val="accent1"/>
              </a:solidFill>
              <a:latin typeface="Times New Roman" charset="0"/>
              <a:ea typeface="Calibri" charset="0"/>
              <a:cs typeface="Times New Roman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accent1"/>
                </a:solidFill>
                <a:latin typeface="Times New Roman" charset="0"/>
                <a:ea typeface="Calibri" charset="0"/>
                <a:cs typeface="Times New Roman" charset="0"/>
              </a:rPr>
              <a:t>оксид азота и т.д.</a:t>
            </a:r>
            <a:endParaRPr lang="ru-RU" sz="2400" b="1" dirty="0">
              <a:solidFill>
                <a:schemeClr val="accent1"/>
              </a:solidFill>
              <a:latin typeface="Calibri" charset="0"/>
              <a:ea typeface="Calibri" charset="0"/>
              <a:cs typeface="Times New Roman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6307" y="1355452"/>
            <a:ext cx="1774023" cy="275467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07343" y="1993105"/>
            <a:ext cx="365779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chemeClr val="accent1"/>
                </a:solidFill>
                <a:latin typeface="Times New Roman" charset="0"/>
                <a:ea typeface="Calibri" charset="0"/>
                <a:cs typeface="Times New Roman" charset="0"/>
              </a:rPr>
              <a:t>33%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accent1"/>
                </a:solidFill>
                <a:latin typeface="Times New Roman" charset="0"/>
                <a:ea typeface="Calibri" charset="0"/>
                <a:cs typeface="Times New Roman" charset="0"/>
              </a:rPr>
              <a:t>Неадекватная </a:t>
            </a:r>
            <a:endParaRPr lang="en-US" sz="2400" b="1" dirty="0">
              <a:solidFill>
                <a:schemeClr val="accent1"/>
              </a:solidFill>
              <a:latin typeface="Times New Roman" charset="0"/>
              <a:ea typeface="Calibri" charset="0"/>
              <a:cs typeface="Times New Roman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accent1"/>
                </a:solidFill>
                <a:latin typeface="Times New Roman" charset="0"/>
                <a:ea typeface="Calibri" charset="0"/>
                <a:cs typeface="Times New Roman" charset="0"/>
              </a:rPr>
              <a:t>коррекция водно </a:t>
            </a:r>
            <a:r>
              <a:rPr lang="mr-IN" sz="2400" b="1" dirty="0">
                <a:solidFill>
                  <a:schemeClr val="accent1"/>
                </a:solidFill>
                <a:latin typeface="Times New Roman" charset="0"/>
                <a:ea typeface="Calibri" charset="0"/>
                <a:cs typeface="Times New Roman" charset="0"/>
              </a:rPr>
              <a:t>–</a:t>
            </a:r>
            <a:r>
              <a:rPr lang="ru-RU" sz="2400" b="1" dirty="0">
                <a:solidFill>
                  <a:schemeClr val="accent1"/>
                </a:solidFill>
                <a:latin typeface="Times New Roman" charset="0"/>
                <a:ea typeface="Calibri" charset="0"/>
                <a:cs typeface="Times New Roman" charset="0"/>
              </a:rPr>
              <a:t> </a:t>
            </a:r>
            <a:endParaRPr lang="en-US" sz="2400" b="1" dirty="0">
              <a:solidFill>
                <a:schemeClr val="accent1"/>
              </a:solidFill>
              <a:latin typeface="Times New Roman" charset="0"/>
              <a:ea typeface="Calibri" charset="0"/>
              <a:cs typeface="Times New Roman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accent1"/>
                </a:solidFill>
                <a:latin typeface="Times New Roman" charset="0"/>
                <a:ea typeface="Calibri" charset="0"/>
                <a:cs typeface="Times New Roman" charset="0"/>
              </a:rPr>
              <a:t>электролитного баланса </a:t>
            </a:r>
            <a:endParaRPr lang="ru-RU" sz="2400" b="1" dirty="0">
              <a:solidFill>
                <a:schemeClr val="accent1"/>
              </a:solidFill>
              <a:latin typeface="Calibri" charset="0"/>
              <a:ea typeface="Calibri" charset="0"/>
              <a:cs typeface="Times New Roman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379425" y="3877390"/>
            <a:ext cx="652462" cy="275619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379425" y="4856483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8684475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rPr>
              <a:t>Управляемые факторы в раннем неонатальном периоде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2412" y="1705769"/>
            <a:ext cx="1608138" cy="17618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26294" y="1868018"/>
            <a:ext cx="3550587" cy="14104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chemeClr val="accent1"/>
                </a:solidFill>
                <a:latin typeface="Times New Roman" charset="0"/>
                <a:ea typeface="Calibri" charset="0"/>
                <a:cs typeface="Times New Roman" charset="0"/>
              </a:rPr>
              <a:t>17%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accent1"/>
                </a:solidFill>
                <a:latin typeface="Times New Roman" charset="0"/>
                <a:ea typeface="Calibri" charset="0"/>
                <a:cs typeface="Times New Roman" charset="0"/>
              </a:rPr>
              <a:t>Не проведен ЭхоКГ </a:t>
            </a:r>
            <a:endParaRPr lang="en-US" sz="2400" b="1" dirty="0">
              <a:solidFill>
                <a:schemeClr val="accent1"/>
              </a:solidFill>
              <a:latin typeface="Times New Roman" charset="0"/>
              <a:ea typeface="Calibri" charset="0"/>
              <a:cs typeface="Times New Roman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accent1"/>
                </a:solidFill>
                <a:latin typeface="Times New Roman" charset="0"/>
                <a:ea typeface="Calibri" charset="0"/>
                <a:cs typeface="Times New Roman" charset="0"/>
              </a:rPr>
              <a:t>при наличии показаний</a:t>
            </a:r>
            <a:endParaRPr lang="ru-RU" sz="2400" b="1" dirty="0">
              <a:solidFill>
                <a:schemeClr val="accent1"/>
              </a:solidFill>
              <a:latin typeface="Calibri" charset="0"/>
              <a:ea typeface="Calibri" charset="0"/>
              <a:cs typeface="Times New Roman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882824" y="2799042"/>
            <a:ext cx="784226" cy="10415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92608" y="1720695"/>
            <a:ext cx="779306" cy="10415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73622" y="1868018"/>
            <a:ext cx="440646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chemeClr val="accent1"/>
                </a:solidFill>
                <a:latin typeface="Times New Roman" charset="0"/>
                <a:ea typeface="Calibri" charset="0"/>
                <a:cs typeface="Times New Roman" charset="0"/>
              </a:rPr>
              <a:t>17%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accent1"/>
                </a:solidFill>
                <a:latin typeface="Times New Roman" charset="0"/>
                <a:ea typeface="Calibri" charset="0"/>
                <a:cs typeface="Times New Roman" charset="0"/>
              </a:rPr>
              <a:t>Недостаточный мониторинг </a:t>
            </a:r>
            <a:endParaRPr lang="en-US" sz="2400" b="1" dirty="0">
              <a:solidFill>
                <a:schemeClr val="accent1"/>
              </a:solidFill>
              <a:latin typeface="Times New Roman" charset="0"/>
              <a:ea typeface="Calibri" charset="0"/>
              <a:cs typeface="Times New Roman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accent1"/>
                </a:solidFill>
                <a:latin typeface="Times New Roman" charset="0"/>
                <a:ea typeface="Calibri" charset="0"/>
                <a:cs typeface="Times New Roman" charset="0"/>
              </a:rPr>
              <a:t>в отделении совместного </a:t>
            </a:r>
            <a:endParaRPr lang="en-US" sz="2400" b="1" dirty="0">
              <a:solidFill>
                <a:schemeClr val="accent1"/>
              </a:solidFill>
              <a:latin typeface="Times New Roman" charset="0"/>
              <a:ea typeface="Calibri" charset="0"/>
              <a:cs typeface="Times New Roman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accent1"/>
                </a:solidFill>
                <a:latin typeface="Times New Roman" charset="0"/>
                <a:ea typeface="Calibri" charset="0"/>
                <a:cs typeface="Times New Roman" charset="0"/>
              </a:rPr>
              <a:t>пребывания матери и ребенка</a:t>
            </a:r>
            <a:endParaRPr lang="ru-RU" sz="2400" b="1" dirty="0">
              <a:solidFill>
                <a:schemeClr val="accent1"/>
              </a:solidFill>
              <a:latin typeface="Calibri" charset="0"/>
              <a:ea typeface="Calibri" charset="0"/>
              <a:cs typeface="Times New Roman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0413" y="4863815"/>
            <a:ext cx="1366430" cy="14512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43721" y="4863815"/>
            <a:ext cx="3888500" cy="143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chemeClr val="accent1"/>
                </a:solidFill>
                <a:latin typeface="Times New Roman" charset="0"/>
                <a:ea typeface="Calibri" charset="0"/>
                <a:cs typeface="Times New Roman" charset="0"/>
              </a:rPr>
              <a:t>11%</a:t>
            </a:r>
          </a:p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accent1"/>
                </a:solidFill>
                <a:latin typeface="Times New Roman" charset="0"/>
                <a:ea typeface="Calibri" charset="0"/>
                <a:cs typeface="Times New Roman" charset="0"/>
              </a:rPr>
              <a:t>Недооценка </a:t>
            </a:r>
            <a:endParaRPr lang="en-US" sz="2400" b="1" dirty="0">
              <a:solidFill>
                <a:schemeClr val="accent1"/>
              </a:solidFill>
              <a:latin typeface="Times New Roman" charset="0"/>
              <a:ea typeface="Calibri" charset="0"/>
              <a:cs typeface="Times New Roman" charset="0"/>
            </a:endParaRPr>
          </a:p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accent1"/>
                </a:solidFill>
                <a:latin typeface="Times New Roman" charset="0"/>
                <a:ea typeface="Calibri" charset="0"/>
                <a:cs typeface="Times New Roman" charset="0"/>
              </a:rPr>
              <a:t>артериальной гипотензии </a:t>
            </a:r>
            <a:endParaRPr lang="ru-RU" sz="2400" b="1" dirty="0">
              <a:solidFill>
                <a:schemeClr val="accent1"/>
              </a:solidFill>
              <a:latin typeface="Calibri" charset="0"/>
              <a:ea typeface="Calibri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219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Классификация уровней объема</a:t>
            </a:r>
            <a:b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качества медицинских услуг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/>
          </p:nvPr>
        </p:nvGraphicFramePr>
        <p:xfrm>
          <a:off x="471489" y="1690688"/>
          <a:ext cx="11277599" cy="2759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23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38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38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738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738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Классификация: уровни объема и качества медицинских услуг</a:t>
                      </a:r>
                      <a:endParaRPr lang="ru-RU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Антенатальный</a:t>
                      </a:r>
                      <a:endParaRPr lang="ru-RU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%</a:t>
                      </a:r>
                      <a:endParaRPr lang="ru-RU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Интранатальный</a:t>
                      </a:r>
                      <a:endParaRPr lang="ru-RU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%</a:t>
                      </a:r>
                      <a:endParaRPr lang="ru-RU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Неонатальный</a:t>
                      </a:r>
                      <a:endParaRPr lang="ru-RU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%</a:t>
                      </a:r>
                      <a:endParaRPr lang="ru-RU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Всего</a:t>
                      </a:r>
                      <a:endParaRPr lang="ru-RU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%</a:t>
                      </a:r>
                      <a:endParaRPr lang="ru-RU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Уровень 0</a:t>
                      </a:r>
                      <a:endParaRPr lang="ru-RU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Уровень 1</a:t>
                      </a:r>
                      <a:endParaRPr lang="ru-RU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Уровень 2</a:t>
                      </a:r>
                      <a:endParaRPr lang="ru-RU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Уровень 3</a:t>
                      </a:r>
                      <a:endParaRPr lang="ru-RU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5%</a:t>
                      </a:r>
                      <a:endParaRPr lang="ru-RU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14%</a:t>
                      </a:r>
                      <a:endParaRPr lang="ru-RU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61%</a:t>
                      </a:r>
                      <a:endParaRPr lang="ru-RU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20%</a:t>
                      </a:r>
                      <a:endParaRPr lang="ru-RU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-</a:t>
                      </a:r>
                      <a:endParaRPr lang="ru-RU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-</a:t>
                      </a:r>
                      <a:endParaRPr lang="ru-RU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50%</a:t>
                      </a:r>
                      <a:endParaRPr lang="ru-RU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50%</a:t>
                      </a:r>
                      <a:endParaRPr lang="ru-RU" sz="20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6%</a:t>
                      </a:r>
                      <a:endParaRPr lang="ru-RU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17%</a:t>
                      </a:r>
                      <a:endParaRPr lang="ru-RU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55%</a:t>
                      </a:r>
                      <a:endParaRPr lang="ru-RU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22%</a:t>
                      </a:r>
                      <a:endParaRPr lang="ru-RU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4%</a:t>
                      </a:r>
                      <a:endParaRPr lang="ru-RU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15%</a:t>
                      </a:r>
                      <a:endParaRPr lang="ru-RU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60%</a:t>
                      </a:r>
                      <a:endParaRPr lang="ru-RU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21%</a:t>
                      </a:r>
                      <a:endParaRPr lang="ru-RU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Овал 2">
            <a:extLst>
              <a:ext uri="{FF2B5EF4-FFF2-40B4-BE49-F238E27FC236}">
                <a16:creationId xmlns:a16="http://schemas.microsoft.com/office/drawing/2014/main" id="{C0D86B3D-5EE4-4A4C-BB3B-E1C8A846D47D}"/>
              </a:ext>
            </a:extLst>
          </p:cNvPr>
          <p:cNvSpPr/>
          <p:nvPr/>
        </p:nvSpPr>
        <p:spPr>
          <a:xfrm>
            <a:off x="9878291" y="3657081"/>
            <a:ext cx="1475509" cy="9282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27468FE-15F0-4843-8BA9-4CBCE44E8365}"/>
              </a:ext>
            </a:extLst>
          </p:cNvPr>
          <p:cNvSpPr/>
          <p:nvPr/>
        </p:nvSpPr>
        <p:spPr>
          <a:xfrm>
            <a:off x="471489" y="4720272"/>
            <a:ext cx="1127759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spcAft>
                <a:spcPts val="0"/>
              </a:spcAft>
              <a:tabLst>
                <a:tab pos="571500" algn="l"/>
              </a:tabLs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Уровень 0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Оказанная помощь соответствует стандартам (оптимальна) – случай не предотвратим </a:t>
            </a:r>
          </a:p>
          <a:p>
            <a:pPr lvl="0" hangingPunct="0">
              <a:spcAft>
                <a:spcPts val="0"/>
              </a:spcAft>
              <a:tabLst>
                <a:tab pos="571500" algn="l"/>
              </a:tabLs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Уровень 1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Субоптимальная помощь, но иное лечение не повлияло бы на окончательный результат – случай не предотвратим</a:t>
            </a:r>
          </a:p>
          <a:p>
            <a:pPr lvl="0" hangingPunct="0">
              <a:spcAft>
                <a:spcPts val="0"/>
              </a:spcAft>
              <a:tabLst>
                <a:tab pos="571500" algn="l"/>
              </a:tabLs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Уровень 2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Субоптимальная помощь – другое лечение МОГЛО БЫ повлиять на окончательный результат (возможное избежание смерти) – случай условно предотвратим </a:t>
            </a:r>
          </a:p>
          <a:p>
            <a:pPr lvl="0" hangingPunct="0">
              <a:spcAft>
                <a:spcPts val="0"/>
              </a:spcAft>
              <a:tabLst>
                <a:tab pos="571500" algn="l"/>
              </a:tabLs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Уровень 3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Субоптимальная помощь – другое лечение ДОЛЖНО БЫЛО БЫ повлиять на окончательный результат (вероятно избежание смерти) – случай предотвратим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4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57A335-5EB0-8443-908F-725EF1948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Виды вмешательства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CED70BD-FAE0-9047-891D-340F42B8D4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50440" y="4823758"/>
            <a:ext cx="2335370" cy="110639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7DA4892-B192-1149-B0C9-AD9117CEABDB}"/>
              </a:ext>
            </a:extLst>
          </p:cNvPr>
          <p:cNvSpPr/>
          <p:nvPr/>
        </p:nvSpPr>
        <p:spPr>
          <a:xfrm>
            <a:off x="658906" y="1532966"/>
            <a:ext cx="1069489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12 мультидисциплинарных сессий с участием врачей акушеров-гинекологов, неонатологов, патоморфологов, с помощью онлайн связи </a:t>
            </a:r>
            <a:endParaRPr lang="ru-RU" sz="2800" dirty="0">
              <a:solidFill>
                <a:schemeClr val="accent1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AAF87BE-DAD4-8746-B589-E6779397BE9A}"/>
              </a:ext>
            </a:extLst>
          </p:cNvPr>
          <p:cNvSpPr/>
          <p:nvPr/>
        </p:nvSpPr>
        <p:spPr>
          <a:xfrm>
            <a:off x="658906" y="2858529"/>
            <a:ext cx="8668872" cy="360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itchFamily="2" charset="2"/>
              <a:buChar char=""/>
            </a:pPr>
            <a:r>
              <a:rPr lang="ru-RU" sz="2000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интерпретация и коррекция результатов КОС и водно - электролитного баланса крови; </a:t>
            </a:r>
            <a:endParaRPr lang="ru-RU" sz="2000" dirty="0">
              <a:solidFill>
                <a:schemeClr val="accent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itchFamily="2" charset="2"/>
              <a:buChar char=""/>
            </a:pPr>
            <a:r>
              <a:rPr lang="ru-RU" sz="2000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ранняя диагностика персистирующей легочной гипертензии новорожденных; </a:t>
            </a:r>
            <a:endParaRPr lang="ru-RU" sz="2000" dirty="0">
              <a:solidFill>
                <a:schemeClr val="accent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itchFamily="2" charset="2"/>
              <a:buChar char=""/>
            </a:pPr>
            <a:r>
              <a:rPr lang="ru-RU" sz="2000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интерпретация результатов ЭхоКГ; </a:t>
            </a:r>
            <a:endParaRPr lang="ru-RU" sz="2000" dirty="0">
              <a:solidFill>
                <a:schemeClr val="accent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itchFamily="2" charset="2"/>
              <a:buChar char=""/>
            </a:pPr>
            <a:r>
              <a:rPr lang="ru-RU" sz="2000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диагностика артериальной гипотензии новорожденных и их своевременная коррекция; </a:t>
            </a:r>
            <a:endParaRPr lang="ru-RU" sz="2000" dirty="0">
              <a:solidFill>
                <a:schemeClr val="accent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itchFamily="2" charset="2"/>
              <a:buChar char=""/>
            </a:pPr>
            <a:r>
              <a:rPr lang="ru-RU" sz="2000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адекватная инфузионная терапия; </a:t>
            </a:r>
            <a:endParaRPr lang="ru-RU" sz="2000" dirty="0">
              <a:solidFill>
                <a:schemeClr val="accent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itchFamily="2" charset="2"/>
              <a:buChar char=""/>
            </a:pPr>
            <a:r>
              <a:rPr lang="ru-RU" sz="2000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показания к проведения индуцированной терапевтической гипотермии у новорожденных с ГИЭ.</a:t>
            </a:r>
            <a:endParaRPr lang="ru-RU" sz="2000" dirty="0">
              <a:solidFill>
                <a:schemeClr val="accent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1236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765F40-5AB8-524F-8270-80895AA28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accent1"/>
                </a:solidFill>
              </a:rPr>
              <a:t>Динамика основных показателей в пилотных ПЦ (‰) 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E2874F16-F08B-3F45-B365-EDA5A3BCECE2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499085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C06FB3-E863-1545-B2E5-C228CCC66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Динамика смертности в пилотных ПЦ 2017-2018 годах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C5E2A7F9-EFE4-214A-9C63-EF7F4455249A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3A60447-8660-C844-B28F-72011FE3625F}"/>
              </a:ext>
            </a:extLst>
          </p:cNvPr>
          <p:cNvSpPr txBox="1"/>
          <p:nvPr/>
        </p:nvSpPr>
        <p:spPr>
          <a:xfrm>
            <a:off x="838200" y="5452473"/>
            <a:ext cx="1178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 &gt; 0.05</a:t>
            </a:r>
            <a:endParaRPr lang="ru-RU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55AB16-0195-2E48-8ACD-0DAA81672BE0}"/>
              </a:ext>
            </a:extLst>
          </p:cNvPr>
          <p:cNvSpPr txBox="1"/>
          <p:nvPr/>
        </p:nvSpPr>
        <p:spPr>
          <a:xfrm>
            <a:off x="3043517" y="3289521"/>
            <a:ext cx="10166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 &lt; 0.06</a:t>
            </a:r>
            <a:endParaRPr lang="ru-RU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CF61FA-B1F1-664B-989E-329C4105B77B}"/>
              </a:ext>
            </a:extLst>
          </p:cNvPr>
          <p:cNvSpPr txBox="1"/>
          <p:nvPr/>
        </p:nvSpPr>
        <p:spPr>
          <a:xfrm>
            <a:off x="5481917" y="3489576"/>
            <a:ext cx="10166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 &lt; 0.05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9028192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469A28-15C6-D246-9D5B-81AAAE3B9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Эффективность перинатального аудита в снижений неонатальной смертности </a:t>
            </a:r>
            <a:br>
              <a:rPr lang="ru-RU" b="1" dirty="0">
                <a:solidFill>
                  <a:srgbClr val="0070C0"/>
                </a:solidFill>
              </a:rPr>
            </a:br>
            <a:endParaRPr lang="ru-RU" b="1" dirty="0">
              <a:solidFill>
                <a:schemeClr val="accent1"/>
              </a:solidFill>
            </a:endParaRP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858E1473-126E-3C48-919E-FD01DC1E3182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358900" y="1822450"/>
          <a:ext cx="3822700" cy="47529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3108">
                  <a:extLst>
                    <a:ext uri="{9D8B030D-6E8A-4147-A177-3AD203B41FA5}">
                      <a16:colId xmlns:a16="http://schemas.microsoft.com/office/drawing/2014/main" val="2310029441"/>
                    </a:ext>
                  </a:extLst>
                </a:gridCol>
                <a:gridCol w="1199592">
                  <a:extLst>
                    <a:ext uri="{9D8B030D-6E8A-4147-A177-3AD203B41FA5}">
                      <a16:colId xmlns:a16="http://schemas.microsoft.com/office/drawing/2014/main" val="3878385570"/>
                    </a:ext>
                  </a:extLst>
                </a:gridCol>
              </a:tblGrid>
              <a:tr h="108323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Relative Risk</a:t>
                      </a:r>
                      <a:endParaRPr lang="ru-RU" sz="2000" dirty="0">
                        <a:solidFill>
                          <a:schemeClr val="bg1"/>
                        </a:solidFill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854120901"/>
                  </a:ext>
                </a:extLst>
              </a:tr>
              <a:tr h="73402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Число родившихся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мертвыми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0,97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605807"/>
                  </a:ext>
                </a:extLst>
              </a:tr>
              <a:tr h="9785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Смерть наступила в антенатальном периоде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0,91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2443562"/>
                  </a:ext>
                </a:extLst>
              </a:tr>
              <a:tr h="9785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Смерть наступила в интранатальном периоде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1,25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718739"/>
                  </a:ext>
                </a:extLst>
              </a:tr>
              <a:tr h="9785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Умерло в раннем неонатальном периоде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0,55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9805146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6E810D4D-8A2E-9C4A-B60C-1FE4768C8BA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181600" y="1822450"/>
          <a:ext cx="3091052" cy="47344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98535">
                  <a:extLst>
                    <a:ext uri="{9D8B030D-6E8A-4147-A177-3AD203B41FA5}">
                      <a16:colId xmlns:a16="http://schemas.microsoft.com/office/drawing/2014/main" val="1933586614"/>
                    </a:ext>
                  </a:extLst>
                </a:gridCol>
                <a:gridCol w="1492517">
                  <a:extLst>
                    <a:ext uri="{9D8B030D-6E8A-4147-A177-3AD203B41FA5}">
                      <a16:colId xmlns:a16="http://schemas.microsoft.com/office/drawing/2014/main" val="3371352960"/>
                    </a:ext>
                  </a:extLst>
                </a:gridCol>
              </a:tblGrid>
              <a:tr h="467689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ДИ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0266113"/>
                  </a:ext>
                </a:extLst>
              </a:tr>
              <a:tr h="61816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нижняя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граница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Верхняя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 граница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6557916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</a:rPr>
                        <a:t>0,009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101,1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2708677"/>
                  </a:ext>
                </a:extLst>
              </a:tr>
              <a:tr h="9959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</a:rPr>
                        <a:t>0,007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126,65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5318937"/>
                  </a:ext>
                </a:extLst>
              </a:tr>
              <a:tr h="100210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</a:rPr>
                        <a:t>0,25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639275,91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5407697"/>
                  </a:ext>
                </a:extLst>
              </a:tr>
              <a:tr h="92670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30987,75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8925538"/>
                  </a:ext>
                </a:extLst>
              </a:tr>
            </a:tbl>
          </a:graphicData>
        </a:graphic>
      </p:graphicFrame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4591B32C-759A-D94E-AF1C-25C393827E5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272652" y="1822450"/>
          <a:ext cx="1492517" cy="47125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92517">
                  <a:extLst>
                    <a:ext uri="{9D8B030D-6E8A-4147-A177-3AD203B41FA5}">
                      <a16:colId xmlns:a16="http://schemas.microsoft.com/office/drawing/2014/main" val="821071293"/>
                    </a:ext>
                  </a:extLst>
                </a:gridCol>
              </a:tblGrid>
              <a:tr h="10985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 value*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516560369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p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</a:rPr>
                        <a:t> &gt;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0,05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0,9027</a:t>
                      </a:r>
                      <a:endParaRPr lang="ru-RU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95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4089522"/>
                  </a:ext>
                </a:extLst>
              </a:tr>
              <a:tr h="10033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p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</a:rPr>
                        <a:t> &gt;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0,05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07298</a:t>
                      </a:r>
                    </a:p>
                  </a:txBody>
                  <a:tcPr marL="9525" marR="9525" marT="9525" marB="9525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3104494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p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</a:rPr>
                        <a:t> &gt;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0,05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0,5624</a:t>
                      </a:r>
                      <a:endParaRPr lang="ru-RU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95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4239046"/>
                  </a:ext>
                </a:extLst>
              </a:tr>
              <a:tr h="89620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p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</a:rPr>
                        <a:t> &gt;0,05 (0,3191)</a:t>
                      </a:r>
                    </a:p>
                  </a:txBody>
                  <a:tcPr marL="9525" marR="9525" marT="9525" marB="9525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4806148"/>
                  </a:ext>
                </a:extLst>
              </a:tr>
            </a:tbl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9A4D6C7-2975-7F47-9B1B-06154E09983C}"/>
              </a:ext>
            </a:extLst>
          </p:cNvPr>
          <p:cNvSpPr/>
          <p:nvPr/>
        </p:nvSpPr>
        <p:spPr>
          <a:xfrm>
            <a:off x="9692294" y="6223587"/>
            <a:ext cx="86321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"/>
            <a:r>
              <a:rPr lang="el-GR" sz="1200" dirty="0"/>
              <a:t>*χ2 </a:t>
            </a:r>
            <a:r>
              <a:rPr lang="en" sz="1200" dirty="0"/>
              <a:t>Test</a:t>
            </a:r>
            <a:endParaRPr lang="en" sz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26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6FF1BD-81CD-0F4E-B583-4B3D62CA9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025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1"/>
                </a:solidFill>
              </a:rPr>
              <a:t>Динамика уровней субстандартной помощи за три месяца 2017-2018 </a:t>
            </a:r>
            <a:r>
              <a:rPr lang="ru-RU" b="1" dirty="0" err="1">
                <a:solidFill>
                  <a:schemeClr val="accent1"/>
                </a:solidFill>
              </a:rPr>
              <a:t>гг</a:t>
            </a:r>
            <a:endParaRPr lang="ru-RU" b="1" dirty="0">
              <a:solidFill>
                <a:schemeClr val="accent1"/>
              </a:solidFill>
            </a:endParaRP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4C55AE0E-A441-0E46-B3BD-7D2394F84441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690689"/>
          <a:ext cx="10515600" cy="4927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E106679-D5CB-FB45-81A2-6C509753EB73}"/>
              </a:ext>
            </a:extLst>
          </p:cNvPr>
          <p:cNvSpPr txBox="1"/>
          <p:nvPr/>
        </p:nvSpPr>
        <p:spPr>
          <a:xfrm>
            <a:off x="444500" y="5670495"/>
            <a:ext cx="1277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 &gt; </a:t>
            </a:r>
            <a:r>
              <a:rPr lang="en-US" sz="2800" b="1" dirty="0"/>
              <a:t>0.05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5940000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есто для объекта 2">
            <a:extLst>
              <a:ext uri="{FF2B5EF4-FFF2-40B4-BE49-F238E27FC236}">
                <a16:creationId xmlns:a16="http://schemas.microsoft.com/office/drawing/2014/main" id="{81420533-B379-A84F-930C-114B4170BF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dirty="0">
                <a:solidFill>
                  <a:srgbClr val="0070C0"/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11067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Динамика перинатальной смертности в РК</a:t>
            </a:r>
            <a:endParaRPr lang="en-US" sz="3600" b="1" dirty="0">
              <a:solidFill>
                <a:srgbClr val="0070C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775012" y="1600201"/>
          <a:ext cx="8435788" cy="48723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35114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>
            <a:extLst>
              <a:ext uri="{FF2B5EF4-FFF2-40B4-BE49-F238E27FC236}">
                <a16:creationId xmlns:a16="http://schemas.microsoft.com/office/drawing/2014/main" id="{584A192F-B507-6840-B9DE-B4680C13DDC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48517" y="89361"/>
            <a:ext cx="3646241" cy="1916193"/>
          </a:xfrm>
          <a:prstGeom prst="rect">
            <a:avLst/>
          </a:prstGeom>
        </p:spPr>
      </p:pic>
      <p:pic>
        <p:nvPicPr>
          <p:cNvPr id="121" name="Рисунок 120">
            <a:extLst>
              <a:ext uri="{FF2B5EF4-FFF2-40B4-BE49-F238E27FC236}">
                <a16:creationId xmlns:a16="http://schemas.microsoft.com/office/drawing/2014/main" id="{2F137074-76B2-5A42-AE4D-E70A54FDBA0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925707" y="2268175"/>
            <a:ext cx="1067088" cy="1740286"/>
          </a:xfrm>
          <a:prstGeom prst="rect">
            <a:avLst/>
          </a:prstGeom>
        </p:spPr>
      </p:pic>
      <p:pic>
        <p:nvPicPr>
          <p:cNvPr id="123" name="Рисунок 122">
            <a:extLst>
              <a:ext uri="{FF2B5EF4-FFF2-40B4-BE49-F238E27FC236}">
                <a16:creationId xmlns:a16="http://schemas.microsoft.com/office/drawing/2014/main" id="{E0C0078B-E058-4547-8C2E-A98313FB0CB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935804" y="1920111"/>
            <a:ext cx="1302767" cy="2124649"/>
          </a:xfrm>
          <a:prstGeom prst="rect">
            <a:avLst/>
          </a:prstGeom>
        </p:spPr>
      </p:pic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CAC47CE5-D823-4443-A97F-2CF0504B909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10527" y="1556157"/>
            <a:ext cx="1538141" cy="2508514"/>
          </a:xfrm>
          <a:prstGeom prst="rect">
            <a:avLst/>
          </a:prstGeom>
        </p:spPr>
      </p:pic>
      <p:sp>
        <p:nvSpPr>
          <p:cNvPr id="125" name="TextBox 124">
            <a:extLst>
              <a:ext uri="{FF2B5EF4-FFF2-40B4-BE49-F238E27FC236}">
                <a16:creationId xmlns:a16="http://schemas.microsoft.com/office/drawing/2014/main" id="{A63E93B9-909C-9D40-911B-6CC7972D1DDD}"/>
              </a:ext>
            </a:extLst>
          </p:cNvPr>
          <p:cNvSpPr txBox="1"/>
          <p:nvPr/>
        </p:nvSpPr>
        <p:spPr>
          <a:xfrm>
            <a:off x="8748390" y="4051976"/>
            <a:ext cx="962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70C0"/>
                </a:solidFill>
              </a:rPr>
              <a:t>500,0</a:t>
            </a:r>
          </a:p>
          <a:p>
            <a:r>
              <a:rPr lang="ru-RU" sz="1600" b="1" dirty="0">
                <a:solidFill>
                  <a:srgbClr val="0070C0"/>
                </a:solidFill>
              </a:rPr>
              <a:t>999,0 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F8BDC2E4-77C5-0B4F-9F35-E58983EAF58A}"/>
              </a:ext>
            </a:extLst>
          </p:cNvPr>
          <p:cNvSpPr txBox="1"/>
          <p:nvPr/>
        </p:nvSpPr>
        <p:spPr>
          <a:xfrm>
            <a:off x="7061675" y="4064671"/>
            <a:ext cx="7585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0070C0"/>
                </a:solidFill>
              </a:rPr>
              <a:t>1000,0</a:t>
            </a:r>
          </a:p>
          <a:p>
            <a:r>
              <a:rPr lang="ru-RU" sz="1600" b="1" dirty="0">
                <a:solidFill>
                  <a:srgbClr val="0070C0"/>
                </a:solidFill>
              </a:rPr>
              <a:t>1499,0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90EEC775-EB66-7D43-91E4-1679401A9AA4}"/>
              </a:ext>
            </a:extLst>
          </p:cNvPr>
          <p:cNvSpPr txBox="1"/>
          <p:nvPr/>
        </p:nvSpPr>
        <p:spPr>
          <a:xfrm>
            <a:off x="927847" y="4643966"/>
            <a:ext cx="107845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</a:rPr>
              <a:t>Среди мертворожденных и ранних неонатальных </a:t>
            </a:r>
          </a:p>
          <a:p>
            <a:pPr algn="ctr"/>
            <a:r>
              <a:rPr lang="ru-RU" sz="2400" b="1" dirty="0">
                <a:solidFill>
                  <a:srgbClr val="0070C0"/>
                </a:solidFill>
              </a:rPr>
              <a:t>потерь </a:t>
            </a:r>
            <a:r>
              <a:rPr lang="ru-RU" sz="2800" b="1" dirty="0">
                <a:solidFill>
                  <a:srgbClr val="FF0000"/>
                </a:solidFill>
              </a:rPr>
              <a:t>30% с нормальной </a:t>
            </a:r>
            <a:r>
              <a:rPr lang="ru-RU" sz="2400" b="1" dirty="0">
                <a:solidFill>
                  <a:srgbClr val="0070C0"/>
                </a:solidFill>
              </a:rPr>
              <a:t>массой тела 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</a:rPr>
              <a:t>2500</a:t>
            </a:r>
            <a:r>
              <a:rPr lang="ru-RU" sz="2400" b="1" dirty="0">
                <a:solidFill>
                  <a:srgbClr val="0070C0"/>
                </a:solidFill>
              </a:rPr>
              <a:t> грамм и более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4FAC268B-512E-F544-9BCF-A816C2A9CBF0}"/>
              </a:ext>
            </a:extLst>
          </p:cNvPr>
          <p:cNvSpPr txBox="1"/>
          <p:nvPr/>
        </p:nvSpPr>
        <p:spPr>
          <a:xfrm>
            <a:off x="821460" y="1233059"/>
            <a:ext cx="1367682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99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22670BCC-E825-0048-B134-79DCCB08F99E}"/>
              </a:ext>
            </a:extLst>
          </p:cNvPr>
          <p:cNvSpPr txBox="1"/>
          <p:nvPr/>
        </p:nvSpPr>
        <p:spPr>
          <a:xfrm>
            <a:off x="5514898" y="804681"/>
            <a:ext cx="2821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FFF00"/>
                </a:solidFill>
              </a:rPr>
              <a:t>Республика Казахстан</a:t>
            </a:r>
          </a:p>
        </p:txBody>
      </p:sp>
      <p:pic>
        <p:nvPicPr>
          <p:cNvPr id="132" name="Рисунок 131">
            <a:extLst>
              <a:ext uri="{FF2B5EF4-FFF2-40B4-BE49-F238E27FC236}">
                <a16:creationId xmlns:a16="http://schemas.microsoft.com/office/drawing/2014/main" id="{2367DEE9-1738-A344-A9F6-9911ABEA4DD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594758" y="2603962"/>
            <a:ext cx="844984" cy="1378063"/>
          </a:xfrm>
          <a:prstGeom prst="rect">
            <a:avLst/>
          </a:prstGeom>
        </p:spPr>
      </p:pic>
      <p:sp>
        <p:nvSpPr>
          <p:cNvPr id="133" name="TextBox 132">
            <a:extLst>
              <a:ext uri="{FF2B5EF4-FFF2-40B4-BE49-F238E27FC236}">
                <a16:creationId xmlns:a16="http://schemas.microsoft.com/office/drawing/2014/main" id="{B57AD6A5-8BF7-AA4A-A34C-ED0B1A1F52FD}"/>
              </a:ext>
            </a:extLst>
          </p:cNvPr>
          <p:cNvSpPr txBox="1"/>
          <p:nvPr/>
        </p:nvSpPr>
        <p:spPr>
          <a:xfrm>
            <a:off x="5193328" y="4074214"/>
            <a:ext cx="7585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0070C0"/>
                </a:solidFill>
              </a:rPr>
              <a:t>1500,0</a:t>
            </a:r>
          </a:p>
          <a:p>
            <a:r>
              <a:rPr lang="ru-RU" sz="1600" b="1" dirty="0">
                <a:solidFill>
                  <a:srgbClr val="0070C0"/>
                </a:solidFill>
              </a:rPr>
              <a:t>2499,0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C754EB62-8360-5049-832A-4027FE95C1EB}"/>
              </a:ext>
            </a:extLst>
          </p:cNvPr>
          <p:cNvSpPr txBox="1"/>
          <p:nvPr/>
        </p:nvSpPr>
        <p:spPr>
          <a:xfrm>
            <a:off x="3117316" y="4055075"/>
            <a:ext cx="8736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0070C0"/>
                </a:solidFill>
              </a:rPr>
              <a:t>2500,0</a:t>
            </a:r>
          </a:p>
          <a:p>
            <a:r>
              <a:rPr lang="ru-RU" sz="1600" b="1" dirty="0">
                <a:solidFill>
                  <a:srgbClr val="0070C0"/>
                </a:solidFill>
              </a:rPr>
              <a:t>и более</a:t>
            </a:r>
          </a:p>
        </p:txBody>
      </p:sp>
    </p:spTree>
    <p:extLst>
      <p:ext uri="{BB962C8B-B14F-4D97-AF65-F5344CB8AC3E}">
        <p14:creationId xmlns:p14="http://schemas.microsoft.com/office/powerpoint/2010/main" val="12454397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6638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Цель и задачи исследования: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4775" y="1259174"/>
            <a:ext cx="11602386" cy="559882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</a:rPr>
              <a:t>Цель исследования: </a:t>
            </a:r>
            <a:r>
              <a:rPr lang="ru-RU" dirty="0">
                <a:solidFill>
                  <a:srgbClr val="0070C0"/>
                </a:solidFill>
              </a:rPr>
              <a:t>выявить резервы улучшения качества перинатальной помощи и разработать рекомендации по снижению перинатальной заболеваемости и смертности в пилотных организациях Республики Казахстан.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</a:rPr>
              <a:t>Задачи исследования: </a:t>
            </a:r>
            <a:endParaRPr lang="ru-RU" dirty="0">
              <a:solidFill>
                <a:srgbClr val="0070C0"/>
              </a:solidFill>
            </a:endParaRPr>
          </a:p>
          <a:p>
            <a:pPr lvl="0"/>
            <a:r>
              <a:rPr lang="ru-RU" dirty="0">
                <a:solidFill>
                  <a:srgbClr val="0070C0"/>
                </a:solidFill>
              </a:rPr>
              <a:t>Идентифицировать причины перинатальных потерь плодов и новорожденных с гестационным возрастом ≥37 недель и массой тела при рождении ≥2500 г.</a:t>
            </a:r>
          </a:p>
          <a:p>
            <a:pPr lvl="0"/>
            <a:r>
              <a:rPr lang="ru-RU" dirty="0">
                <a:solidFill>
                  <a:srgbClr val="0070C0"/>
                </a:solidFill>
              </a:rPr>
              <a:t>Дать оценку существующему в пилотных родовспомогательных организациях качеству ухода и медицинской помощи беременным, роженицам и новорожденным детям с гестационным возрастом ≥37 недель и массой тела при рождении ≥2500 г с позиций перинатального аудита.</a:t>
            </a:r>
          </a:p>
          <a:p>
            <a:pPr lvl="0"/>
            <a:r>
              <a:rPr lang="ru-RU" dirty="0">
                <a:solidFill>
                  <a:srgbClr val="0070C0"/>
                </a:solidFill>
              </a:rPr>
              <a:t>Оценить отношение женщин и семей к качеству и объему медицинской помощи, по результатам вербальной аутопсии.</a:t>
            </a:r>
          </a:p>
          <a:p>
            <a:pPr lvl="0"/>
            <a:r>
              <a:rPr lang="ru-RU" dirty="0">
                <a:solidFill>
                  <a:srgbClr val="0070C0"/>
                </a:solidFill>
              </a:rPr>
              <a:t>Обосновать систему мероприятий по совершенствованию ухода и медицинской помощи беременным, роженицам и новорожденным с гестационным возрастом ≥37 недель и массой тела при рождении ≥2500 г. </a:t>
            </a:r>
          </a:p>
          <a:p>
            <a:pPr marL="0" indent="0" algn="just">
              <a:buNone/>
            </a:pP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161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8A3E79-39BC-4C46-8B43-2CD43F1F3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1"/>
                </a:solidFill>
              </a:rPr>
              <a:t>Структура перинатальных потерь в пилотных родовспомогательных организациях РК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BBAF7EB5-2B7E-9D4C-B739-30727E0D4E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4830009"/>
              </p:ext>
            </p:extLst>
          </p:nvPr>
        </p:nvGraphicFramePr>
        <p:xfrm>
          <a:off x="838200" y="1825624"/>
          <a:ext cx="10515600" cy="48844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14488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B0D785-FAE8-444D-8079-EE0F3542B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10" y="7961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Причины  антенатальной смертности в пилотных ПЦ РК </a:t>
            </a:r>
            <a:b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ReCoDe</a:t>
            </a: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Relevant</a:t>
            </a: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Condition</a:t>
            </a: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at</a:t>
            </a: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Death</a:t>
            </a: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AF35AC-401A-6544-9829-D88593327825}"/>
              </a:ext>
            </a:extLst>
          </p:cNvPr>
          <p:cNvSpPr txBox="1"/>
          <p:nvPr/>
        </p:nvSpPr>
        <p:spPr>
          <a:xfrm>
            <a:off x="837462" y="2752934"/>
            <a:ext cx="31647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</a:rPr>
              <a:t>А. Плод 20%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70C0"/>
                </a:solidFill>
              </a:rPr>
              <a:t>Хр. </a:t>
            </a:r>
            <a:r>
              <a:rPr lang="en-US" sz="2000" dirty="0">
                <a:solidFill>
                  <a:srgbClr val="0070C0"/>
                </a:solidFill>
              </a:rPr>
              <a:t>TORCH </a:t>
            </a:r>
            <a:r>
              <a:rPr lang="ru-RU" sz="2000" dirty="0">
                <a:solidFill>
                  <a:srgbClr val="0070C0"/>
                </a:solidFill>
              </a:rPr>
              <a:t>инфекция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err="1">
                <a:solidFill>
                  <a:srgbClr val="0070C0"/>
                </a:solidFill>
              </a:rPr>
              <a:t>Неиммунная</a:t>
            </a:r>
            <a:r>
              <a:rPr lang="ru-RU" sz="2000" dirty="0">
                <a:solidFill>
                  <a:srgbClr val="0070C0"/>
                </a:solidFill>
              </a:rPr>
              <a:t> водянка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70C0"/>
                </a:solidFill>
              </a:rPr>
              <a:t>ЗВУР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ED79388-0E77-244D-9B9E-E7120C87DBF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02176" y="1898288"/>
            <a:ext cx="3775888" cy="35988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AABB15-1858-3548-9C50-189C5AC3D626}"/>
              </a:ext>
            </a:extLst>
          </p:cNvPr>
          <p:cNvSpPr txBox="1"/>
          <p:nvPr/>
        </p:nvSpPr>
        <p:spPr>
          <a:xfrm>
            <a:off x="8026497" y="4243602"/>
            <a:ext cx="43414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</a:rPr>
              <a:t>В. Пуповина 5%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70C0"/>
                </a:solidFill>
              </a:rPr>
              <a:t>Узел пуповины и тугое обвитие</a:t>
            </a:r>
            <a:r>
              <a:rPr lang="ru-RU" sz="2000" dirty="0">
                <a:solidFill>
                  <a:srgbClr val="000000"/>
                </a:solidFill>
                <a:latin typeface="Arial" charset="0"/>
                <a:ea typeface="Calibri" charset="0"/>
                <a:cs typeface="Times New Roman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70C0"/>
                </a:solidFill>
                <a:ea typeface="Calibri" charset="0"/>
                <a:cs typeface="Times New Roman" charset="0"/>
              </a:rPr>
              <a:t>Прикрепление оболочечное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60612A-324C-4443-B2B5-351AB417BFC1}"/>
              </a:ext>
            </a:extLst>
          </p:cNvPr>
          <p:cNvSpPr txBox="1"/>
          <p:nvPr/>
        </p:nvSpPr>
        <p:spPr>
          <a:xfrm>
            <a:off x="823210" y="1239481"/>
            <a:ext cx="29162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</a:rPr>
              <a:t>С. Плацента 40%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70C0"/>
                </a:solidFill>
              </a:rPr>
              <a:t>Отслойка плаценты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70C0"/>
                </a:solidFill>
              </a:rPr>
              <a:t>Плацентарная недостаточность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2C8F087-6968-8A43-806D-718280226314}"/>
              </a:ext>
            </a:extLst>
          </p:cNvPr>
          <p:cNvSpPr/>
          <p:nvPr/>
        </p:nvSpPr>
        <p:spPr>
          <a:xfrm>
            <a:off x="8026497" y="1239481"/>
            <a:ext cx="384432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D</a:t>
            </a:r>
            <a:r>
              <a:rPr lang="ru-RU" sz="2000" b="1" dirty="0">
                <a:solidFill>
                  <a:srgbClr val="0070C0"/>
                </a:solidFill>
              </a:rPr>
              <a:t>. Амниотическая жидкость 14%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70C0"/>
                </a:solidFill>
              </a:rPr>
              <a:t>Хориоамнионит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70C0"/>
                </a:solidFill>
              </a:rPr>
              <a:t>Маловодие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70C0"/>
                </a:solidFill>
              </a:rPr>
              <a:t>Многоводие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B8698F5-F3E6-2742-901A-FFBE0EDF93DB}"/>
              </a:ext>
            </a:extLst>
          </p:cNvPr>
          <p:cNvSpPr/>
          <p:nvPr/>
        </p:nvSpPr>
        <p:spPr>
          <a:xfrm>
            <a:off x="8026497" y="5580159"/>
            <a:ext cx="267323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E</a:t>
            </a:r>
            <a:r>
              <a:rPr lang="ru-RU" sz="2000" b="1" dirty="0">
                <a:solidFill>
                  <a:srgbClr val="0070C0"/>
                </a:solidFill>
              </a:rPr>
              <a:t>. Матка (разрыв) 2%</a:t>
            </a:r>
          </a:p>
          <a:p>
            <a:r>
              <a:rPr lang="en-US" sz="2000" b="1" dirty="0">
                <a:solidFill>
                  <a:srgbClr val="0070C0"/>
                </a:solidFill>
              </a:rPr>
              <a:t>G</a:t>
            </a:r>
            <a:r>
              <a:rPr lang="ru-RU" sz="2000" b="1" dirty="0">
                <a:solidFill>
                  <a:srgbClr val="0070C0"/>
                </a:solidFill>
              </a:rPr>
              <a:t>. Интранатальные - 0</a:t>
            </a:r>
          </a:p>
          <a:p>
            <a:r>
              <a:rPr lang="en-US" sz="2000" b="1" dirty="0">
                <a:solidFill>
                  <a:srgbClr val="0070C0"/>
                </a:solidFill>
              </a:rPr>
              <a:t>H</a:t>
            </a:r>
            <a:r>
              <a:rPr lang="ru-RU" sz="2000" b="1" dirty="0">
                <a:solidFill>
                  <a:srgbClr val="0070C0"/>
                </a:solidFill>
              </a:rPr>
              <a:t>. Травма - 0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6FBBED3-E720-C64B-8711-56FB0BCC2B13}"/>
              </a:ext>
            </a:extLst>
          </p:cNvPr>
          <p:cNvSpPr/>
          <p:nvPr/>
        </p:nvSpPr>
        <p:spPr>
          <a:xfrm>
            <a:off x="823210" y="4219909"/>
            <a:ext cx="3509679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F</a:t>
            </a:r>
            <a:r>
              <a:rPr lang="ru-RU" sz="2000" b="1" dirty="0">
                <a:solidFill>
                  <a:srgbClr val="0070C0"/>
                </a:solidFill>
              </a:rPr>
              <a:t>. Мать 16%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70C0"/>
                </a:solidFill>
              </a:rPr>
              <a:t>Сахарный диабет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70C0"/>
                </a:solidFill>
              </a:rPr>
              <a:t>Гипертонические состояния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70C0"/>
                </a:solidFill>
              </a:rPr>
              <a:t>Волчанка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70C0"/>
                </a:solidFill>
              </a:rPr>
              <a:t>Холестатические состояния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70C0"/>
                </a:solidFill>
              </a:rPr>
              <a:t>Другие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>
              <a:solidFill>
                <a:srgbClr val="0070C0"/>
              </a:solidFill>
            </a:endParaRPr>
          </a:p>
          <a:p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C10F3B9-239A-D746-8EFF-C37279A31B73}"/>
              </a:ext>
            </a:extLst>
          </p:cNvPr>
          <p:cNvSpPr/>
          <p:nvPr/>
        </p:nvSpPr>
        <p:spPr>
          <a:xfrm>
            <a:off x="8026497" y="2777658"/>
            <a:ext cx="408304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00050" indent="-400050">
              <a:buAutoNum type="romanUcPeriod"/>
            </a:pPr>
            <a:r>
              <a:rPr lang="ru-RU" sz="2000" b="1" dirty="0">
                <a:solidFill>
                  <a:srgbClr val="0070C0"/>
                </a:solidFill>
              </a:rPr>
              <a:t>Неклассифицированные 12%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70C0"/>
                </a:solidFill>
              </a:rPr>
              <a:t>Ни одной выявленной патологии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70C0"/>
                </a:solidFill>
              </a:rPr>
              <a:t>Недостаточно информации </a:t>
            </a:r>
          </a:p>
        </p:txBody>
      </p:sp>
    </p:spTree>
    <p:extLst>
      <p:ext uri="{BB962C8B-B14F-4D97-AF65-F5344CB8AC3E}">
        <p14:creationId xmlns:p14="http://schemas.microsoft.com/office/powerpoint/2010/main" val="42524122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9D2A1A-205B-5348-8E93-111B81BF1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Причины интранатальной смертности в </a:t>
            </a:r>
            <a:br>
              <a:rPr lang="ru-RU" sz="32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ru-RU" sz="32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пилотных организациях РК</a:t>
            </a:r>
            <a:endParaRPr lang="ru-RU" sz="32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94D19D4-87E5-E045-A9AB-C31A8A417F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1007" y="1690688"/>
            <a:ext cx="4316711" cy="435133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79F21AE-C2C7-C642-B4EC-31531ABF8C68}"/>
              </a:ext>
            </a:extLst>
          </p:cNvPr>
          <p:cNvSpPr/>
          <p:nvPr/>
        </p:nvSpPr>
        <p:spPr>
          <a:xfrm>
            <a:off x="5367364" y="5280060"/>
            <a:ext cx="5237135" cy="1339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70C0"/>
                </a:solidFill>
                <a:latin typeface="Times New Roman" charset="0"/>
                <a:ea typeface="Calibri" charset="0"/>
                <a:cs typeface="Times New Roman" charset="0"/>
              </a:rPr>
              <a:t>Плодово-материнские состояния, предшествующие родам– 25%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 err="1">
                <a:solidFill>
                  <a:srgbClr val="0070C0"/>
                </a:solidFill>
                <a:latin typeface="Times New Roman" charset="0"/>
                <a:ea typeface="Calibri" charset="0"/>
                <a:cs typeface="Times New Roman" charset="0"/>
              </a:rPr>
              <a:t>преэклампсия</a:t>
            </a:r>
            <a:endParaRPr lang="ru-RU" sz="2400" dirty="0">
              <a:solidFill>
                <a:srgbClr val="0070C0"/>
              </a:solidFill>
              <a:latin typeface="Calibri" charset="0"/>
              <a:ea typeface="Calibri" charset="0"/>
              <a:cs typeface="Times New Roman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CA49D09-3160-224D-885A-9B7489CFFE1E}"/>
              </a:ext>
            </a:extLst>
          </p:cNvPr>
          <p:cNvSpPr/>
          <p:nvPr/>
        </p:nvSpPr>
        <p:spPr>
          <a:xfrm>
            <a:off x="5367365" y="1986851"/>
            <a:ext cx="5237135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charset="0"/>
                <a:ea typeface="Calibri" charset="0"/>
                <a:cs typeface="Times New Roman" charset="0"/>
              </a:rPr>
              <a:t>Смерть по причине «асфиксии», «аноксии» или интранатальной «травмы» у нормального ребенка  75%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70C0"/>
                </a:solidFill>
                <a:latin typeface="Times New Roman" charset="0"/>
                <a:ea typeface="Calibri" charset="0"/>
                <a:cs typeface="Times New Roman" charset="0"/>
              </a:rPr>
              <a:t>Кровотечение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70C0"/>
                </a:solidFill>
                <a:latin typeface="Times New Roman" charset="0"/>
                <a:ea typeface="Calibri" charset="0"/>
                <a:cs typeface="Times New Roman" charset="0"/>
              </a:rPr>
              <a:t>Хориоамнионит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70C0"/>
                </a:solidFill>
                <a:latin typeface="Times New Roman" charset="0"/>
                <a:ea typeface="Calibri" charset="0"/>
                <a:cs typeface="Times New Roman" charset="0"/>
              </a:rPr>
              <a:t>Индукция/стимуляция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b="1" dirty="0">
              <a:solidFill>
                <a:srgbClr val="0070C0"/>
              </a:solidFill>
              <a:latin typeface="Times New Roman" charset="0"/>
              <a:ea typeface="Calibri" charset="0"/>
              <a:cs typeface="Times New Roman" charset="0"/>
            </a:endParaRPr>
          </a:p>
          <a:p>
            <a:endParaRPr lang="ru-RU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348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B91DB8-1F88-5E4C-B097-5E9E39EA2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Причины ранней неонатальной смертности в пилотных организациях РК по данным медицинской документации</a:t>
            </a:r>
            <a:endParaRPr lang="ru-RU" sz="32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FDEF5BF-8345-D84B-805A-D8E849B966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99384" y="2110934"/>
            <a:ext cx="2593231" cy="311187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A8F4935-4903-1E46-90EF-8916583209E6}"/>
              </a:ext>
            </a:extLst>
          </p:cNvPr>
          <p:cNvSpPr/>
          <p:nvPr/>
        </p:nvSpPr>
        <p:spPr>
          <a:xfrm>
            <a:off x="7987553" y="1837760"/>
            <a:ext cx="3366247" cy="77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2000" b="1" dirty="0">
                <a:solidFill>
                  <a:srgbClr val="0070C0"/>
                </a:solidFill>
                <a:latin typeface="Times New Roman" charset="0"/>
                <a:ea typeface="Calibri" charset="0"/>
                <a:cs typeface="Times New Roman" charset="0"/>
              </a:rPr>
              <a:t>Врожденные летальные или тяжелые пороки 11%</a:t>
            </a:r>
            <a:endParaRPr lang="ru-RU" sz="2000" dirty="0">
              <a:solidFill>
                <a:srgbClr val="0070C0"/>
              </a:solidFill>
              <a:latin typeface="Calibri" charset="0"/>
              <a:ea typeface="Calibri" charset="0"/>
              <a:cs typeface="Times New Roman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D719DD4-17E0-6044-BB60-56D0A3F97B2D}"/>
              </a:ext>
            </a:extLst>
          </p:cNvPr>
          <p:cNvSpPr/>
          <p:nvPr/>
        </p:nvSpPr>
        <p:spPr>
          <a:xfrm>
            <a:off x="7987554" y="2971262"/>
            <a:ext cx="3834796" cy="148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2000" b="1" dirty="0">
                <a:solidFill>
                  <a:srgbClr val="0070C0"/>
                </a:solidFill>
                <a:latin typeface="Times New Roman" charset="0"/>
                <a:ea typeface="Calibri" charset="0"/>
                <a:cs typeface="Times New Roman" charset="0"/>
              </a:rPr>
              <a:t>Плодово-материнские состояния, предшествующие родам 5%</a:t>
            </a: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70C0"/>
                </a:solidFill>
                <a:latin typeface="Times New Roman" charset="0"/>
                <a:ea typeface="Calibri" charset="0"/>
                <a:cs typeface="Times New Roman" charset="0"/>
              </a:rPr>
              <a:t>Кровотечение</a:t>
            </a:r>
            <a:r>
              <a:rPr lang="ru-RU" sz="2000" b="1" dirty="0">
                <a:solidFill>
                  <a:srgbClr val="0070C0"/>
                </a:solidFill>
                <a:latin typeface="Times New Roman" charset="0"/>
                <a:ea typeface="Calibri" charset="0"/>
                <a:cs typeface="Times New Roman" charset="0"/>
              </a:rPr>
              <a:t> </a:t>
            </a:r>
            <a:endParaRPr lang="ru-RU" sz="2000" dirty="0">
              <a:solidFill>
                <a:srgbClr val="0070C0"/>
              </a:solidFill>
              <a:latin typeface="Calibri" charset="0"/>
              <a:ea typeface="Calibri" charset="0"/>
              <a:cs typeface="Times New Roman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A4E1EAE-9682-2B4E-B785-66D6C6F642AD}"/>
              </a:ext>
            </a:extLst>
          </p:cNvPr>
          <p:cNvSpPr/>
          <p:nvPr/>
        </p:nvSpPr>
        <p:spPr>
          <a:xfrm>
            <a:off x="838200" y="1837760"/>
            <a:ext cx="365311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  <a:latin typeface="Times New Roman" charset="0"/>
                <a:ea typeface="Calibri" charset="0"/>
                <a:cs typeface="Times New Roman" charset="0"/>
              </a:rPr>
              <a:t>Смерть по причине «асфиксии», «аноксии» или интранатальной «травмы» у нормального ребенка – 44%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C8C89DD-AAB3-AC4D-9639-45A3AC1F8792}"/>
              </a:ext>
            </a:extLst>
          </p:cNvPr>
          <p:cNvSpPr/>
          <p:nvPr/>
        </p:nvSpPr>
        <p:spPr>
          <a:xfrm>
            <a:off x="838200" y="3471531"/>
            <a:ext cx="1981633" cy="4238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2000" b="1" dirty="0">
                <a:solidFill>
                  <a:srgbClr val="0070C0"/>
                </a:solidFill>
                <a:latin typeface="Times New Roman" charset="0"/>
                <a:ea typeface="Calibri" charset="0"/>
                <a:cs typeface="Times New Roman" charset="0"/>
              </a:rPr>
              <a:t>Инфекция 17%</a:t>
            </a:r>
            <a:endParaRPr lang="ru-RU" sz="2000" dirty="0">
              <a:solidFill>
                <a:srgbClr val="0070C0"/>
              </a:solidFill>
              <a:latin typeface="Calibri" charset="0"/>
              <a:ea typeface="Calibri" charset="0"/>
              <a:cs typeface="Times New Roman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8B9C9D3-BDBA-2748-84F0-C2467450CFDA}"/>
              </a:ext>
            </a:extLst>
          </p:cNvPr>
          <p:cNvSpPr/>
          <p:nvPr/>
        </p:nvSpPr>
        <p:spPr>
          <a:xfrm>
            <a:off x="838199" y="4132711"/>
            <a:ext cx="3366245" cy="77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2000" b="1" dirty="0">
                <a:solidFill>
                  <a:srgbClr val="0070C0"/>
                </a:solidFill>
                <a:latin typeface="Times New Roman" charset="0"/>
                <a:ea typeface="Calibri" charset="0"/>
                <a:cs typeface="Times New Roman" charset="0"/>
              </a:rPr>
              <a:t>Неклассифицированные или неизвестные 17%</a:t>
            </a:r>
            <a:endParaRPr lang="ru-RU" sz="2000" dirty="0">
              <a:solidFill>
                <a:srgbClr val="0070C0"/>
              </a:solidFill>
              <a:latin typeface="Calibri" charset="0"/>
              <a:ea typeface="Calibri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631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764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Управляемые факторы риска в антенатальном периоде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2231865"/>
            <a:ext cx="2062714" cy="8970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62920" y="1568091"/>
            <a:ext cx="29664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</a:rPr>
              <a:t>30% </a:t>
            </a:r>
          </a:p>
          <a:p>
            <a:r>
              <a:rPr lang="ru-RU" sz="2400" b="1" dirty="0">
                <a:solidFill>
                  <a:srgbClr val="0070C0"/>
                </a:solidFill>
              </a:rPr>
              <a:t>не информированы </a:t>
            </a:r>
          </a:p>
          <a:p>
            <a:r>
              <a:rPr lang="ru-RU" sz="2400" b="1" dirty="0">
                <a:solidFill>
                  <a:srgbClr val="0070C0"/>
                </a:solidFill>
              </a:rPr>
              <a:t>об опасных симптомах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48717" y="1594026"/>
            <a:ext cx="295510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</a:rPr>
              <a:t>15%</a:t>
            </a:r>
          </a:p>
          <a:p>
            <a:r>
              <a:rPr lang="ru-RU" sz="2400" b="1" dirty="0">
                <a:solidFill>
                  <a:srgbClr val="0070C0"/>
                </a:solidFill>
              </a:rPr>
              <a:t>не проведена КТГ </a:t>
            </a:r>
          </a:p>
          <a:p>
            <a:r>
              <a:rPr lang="ru-RU" sz="2400" b="1" dirty="0">
                <a:solidFill>
                  <a:srgbClr val="0070C0"/>
                </a:solidFill>
              </a:rPr>
              <a:t>при наличии </a:t>
            </a:r>
          </a:p>
          <a:p>
            <a:r>
              <a:rPr lang="ru-RU" sz="2400" b="1" dirty="0">
                <a:solidFill>
                  <a:srgbClr val="0070C0"/>
                </a:solidFill>
              </a:rPr>
              <a:t>показаний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62920" y="4623792"/>
            <a:ext cx="368850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</a:rPr>
              <a:t>13% и 9%</a:t>
            </a:r>
          </a:p>
          <a:p>
            <a:r>
              <a:rPr lang="ru-RU" sz="2400" b="1" dirty="0">
                <a:solidFill>
                  <a:srgbClr val="0070C0"/>
                </a:solidFill>
              </a:rPr>
              <a:t>не проведен </a:t>
            </a:r>
          </a:p>
          <a:p>
            <a:r>
              <a:rPr lang="ru-RU" sz="2400" b="1" dirty="0">
                <a:solidFill>
                  <a:srgbClr val="0070C0"/>
                </a:solidFill>
              </a:rPr>
              <a:t>Доплер, УЗИ при</a:t>
            </a:r>
          </a:p>
          <a:p>
            <a:r>
              <a:rPr lang="ru-RU" sz="2400" b="1" dirty="0">
                <a:solidFill>
                  <a:srgbClr val="0070C0"/>
                </a:solidFill>
              </a:rPr>
              <a:t>наличии показаний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1355" y="1869886"/>
            <a:ext cx="1395357" cy="12592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9460" y="4610761"/>
            <a:ext cx="840299" cy="14377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348718" y="4623792"/>
            <a:ext cx="282410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</a:rPr>
              <a:t>8%</a:t>
            </a:r>
          </a:p>
          <a:p>
            <a:r>
              <a:rPr lang="ru-RU" sz="2400" b="1" dirty="0">
                <a:solidFill>
                  <a:srgbClr val="0070C0"/>
                </a:solidFill>
              </a:rPr>
              <a:t>поздняя </a:t>
            </a:r>
          </a:p>
          <a:p>
            <a:r>
              <a:rPr lang="ru-RU" sz="2400" b="1" dirty="0">
                <a:solidFill>
                  <a:srgbClr val="0070C0"/>
                </a:solidFill>
              </a:rPr>
              <a:t>госпитализация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421" y="4771606"/>
            <a:ext cx="2306493" cy="133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75719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1203</Words>
  <Application>Microsoft Macintosh PowerPoint</Application>
  <PresentationFormat>Широкоэкранный</PresentationFormat>
  <Paragraphs>247</Paragraphs>
  <Slides>19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Symbol</vt:lpstr>
      <vt:lpstr>Times New Roman</vt:lpstr>
      <vt:lpstr>Тема Office</vt:lpstr>
      <vt:lpstr>Оценка и совершенствование ухода и медицинской помощи новорожденным по результатам перинатального аудита</vt:lpstr>
      <vt:lpstr>Динамика перинатальной смертности в РК</vt:lpstr>
      <vt:lpstr>Презентация PowerPoint</vt:lpstr>
      <vt:lpstr>Цель и задачи исследования: </vt:lpstr>
      <vt:lpstr>Структура перинатальных потерь в пилотных родовспомогательных организациях РК</vt:lpstr>
      <vt:lpstr>Причины  антенатальной смертности в пилотных ПЦ РК  ReCoDe (Relevant Condition at Death)</vt:lpstr>
      <vt:lpstr>Причины интранатальной смертности в  пилотных организациях РК</vt:lpstr>
      <vt:lpstr>Причины ранней неонатальной смертности в пилотных организациях РК по данным медицинской документации</vt:lpstr>
      <vt:lpstr>Управляемые факторы риска в антенатальном периоде</vt:lpstr>
      <vt:lpstr>Управляемые факторы в интранатальном периоде</vt:lpstr>
      <vt:lpstr>Управляемые факторы в раннем неонатальном периоде</vt:lpstr>
      <vt:lpstr>Управляемые факторы в раннем неонатальном периоде</vt:lpstr>
      <vt:lpstr>Классификация уровней объема и качества медицинских услуг</vt:lpstr>
      <vt:lpstr>Виды вмешательства</vt:lpstr>
      <vt:lpstr>Динамика основных показателей в пилотных ПЦ (‰) </vt:lpstr>
      <vt:lpstr>Динамика смертности в пилотных ПЦ 2017-2018 годах</vt:lpstr>
      <vt:lpstr>Эффективность перинатального аудита в снижений неонатальной смертности  </vt:lpstr>
      <vt:lpstr>Динамика уровней субстандартной помощи за три месяца 2017-2018 гг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ОЦЕНКА И СОВЕРШЕНСТВОВАНИЕ КАЧЕСТВА УХОДА И МЕДИЦИНСКОЙ ПОМОЩИ НОВОРОЖДЕННЫМ ДЕТЯМ ПО РЕЗУЛЬТАТАМ ПЕРИНАТАЛЬНОГО АУДИТА </dc:title>
  <dc:creator>Karin Bekturgan</dc:creator>
  <cp:lastModifiedBy>Karin Bekturgan</cp:lastModifiedBy>
  <cp:revision>11</cp:revision>
  <cp:lastPrinted>2018-06-10T18:05:10Z</cp:lastPrinted>
  <dcterms:created xsi:type="dcterms:W3CDTF">2018-05-30T12:09:47Z</dcterms:created>
  <dcterms:modified xsi:type="dcterms:W3CDTF">2018-11-25T13:31:36Z</dcterms:modified>
</cp:coreProperties>
</file>